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3" r:id="rId8"/>
    <p:sldId id="264" r:id="rId9"/>
    <p:sldId id="265" r:id="rId10"/>
    <p:sldId id="266" r:id="rId11"/>
    <p:sldId id="267" r:id="rId12"/>
    <p:sldId id="273" r:id="rId13"/>
    <p:sldId id="274" r:id="rId14"/>
    <p:sldId id="268" r:id="rId15"/>
    <p:sldId id="269" r:id="rId16"/>
    <p:sldId id="270" r:id="rId17"/>
    <p:sldId id="275" r:id="rId18"/>
    <p:sldId id="276" r:id="rId19"/>
  </p:sldIdLst>
  <p:sldSz cx="9144000" cy="6858000" type="screen4x3"/>
  <p:notesSz cx="6858000" cy="9144000"/>
  <p:embeddedFontLst>
    <p:embeddedFont>
      <p:font typeface="Bernard MT Condensed" pitchFamily="18" charset="0"/>
      <p:regular r:id="rId22"/>
    </p:embeddedFont>
    <p:embeddedFont>
      <p:font typeface="Calibri" pitchFamily="34" charset="0"/>
      <p:regular r:id="rId23"/>
      <p:bold r:id="rId24"/>
      <p:italic r:id="rId25"/>
      <p:boldItalic r:id="rId26"/>
    </p:embeddedFont>
    <p:embeddedFont>
      <p:font typeface="Arial Narrow" pitchFamily="34" charset="0"/>
      <p:regular r:id="rId27"/>
      <p:bold r:id="rId28"/>
      <p:italic r:id="rId29"/>
      <p:boldItalic r:id="rId30"/>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3300"/>
    <a:srgbClr val="0000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0337" autoAdjust="0"/>
  </p:normalViewPr>
  <p:slideViewPr>
    <p:cSldViewPr>
      <p:cViewPr varScale="1">
        <p:scale>
          <a:sx n="49" d="100"/>
          <a:sy n="49"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84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t>Used at Northside church October 2004</a:t>
            </a:r>
          </a:p>
        </p:txBody>
      </p:sp>
      <p:sp>
        <p:nvSpPr>
          <p:cNvPr id="41988" name="Rectangle 4"/>
          <p:cNvSpPr>
            <a:spLocks noGrp="1" noChangeArrowheads="1"/>
          </p:cNvSpPr>
          <p:nvPr>
            <p:ph type="ftr" sz="quarter" idx="2"/>
          </p:nvPr>
        </p:nvSpPr>
        <p:spPr bwMode="auto">
          <a:xfrm>
            <a:off x="0" y="86868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r>
              <a:rPr lang="en-US"/>
              <a:t>Notes from Stan Coc</a:t>
            </a:r>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05A366F-EAE0-479E-9714-04A4CE38D154}" type="slidenum">
              <a:rPr lang="en-US"/>
              <a:pPr/>
              <a:t>‹#›</a:t>
            </a:fld>
            <a:endParaRPr lang="en-US"/>
          </a:p>
        </p:txBody>
      </p:sp>
      <p:sp>
        <p:nvSpPr>
          <p:cNvPr id="41990" name="Rectangle 6"/>
          <p:cNvSpPr>
            <a:spLocks noChangeArrowheads="1"/>
          </p:cNvSpPr>
          <p:nvPr/>
        </p:nvSpPr>
        <p:spPr bwMode="auto">
          <a:xfrm>
            <a:off x="36513" y="-71438"/>
            <a:ext cx="1733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After Becomig a Christin</a:t>
            </a:r>
          </a:p>
        </p:txBody>
      </p:sp>
    </p:spTree>
    <p:extLst>
      <p:ext uri="{BB962C8B-B14F-4D97-AF65-F5344CB8AC3E}">
        <p14:creationId xmlns:p14="http://schemas.microsoft.com/office/powerpoint/2010/main" val="820196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AC2F5-17CE-47B8-BE74-260C351E8240}" type="datetimeFigureOut">
              <a:rPr lang="en-US" smtClean="0"/>
              <a:t>12/12/2010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F6D3E-FBC0-4276-ABC7-33C69135B7F9}" type="slidenum">
              <a:rPr lang="en-US" smtClean="0"/>
              <a:t>‹#›</a:t>
            </a:fld>
            <a:endParaRPr lang="en-US"/>
          </a:p>
        </p:txBody>
      </p:sp>
    </p:spTree>
    <p:extLst>
      <p:ext uri="{BB962C8B-B14F-4D97-AF65-F5344CB8AC3E}">
        <p14:creationId xmlns:p14="http://schemas.microsoft.com/office/powerpoint/2010/main" val="76491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rainyquote.com/quotes/quotes/n/neilcavuto226240.html" TargetMode="External"/><Relationship Id="rId7" Type="http://schemas.openxmlformats.org/officeDocument/2006/relationships/hyperlink" Target="http://www.famous-quotes.com/author.php?aid=302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famous-quotes.com/author.php?aid=3797" TargetMode="External"/><Relationship Id="rId5" Type="http://schemas.openxmlformats.org/officeDocument/2006/relationships/hyperlink" Target="http://www.famous-quotes.com/author.php?aid=7357" TargetMode="External"/><Relationship Id="rId4" Type="http://schemas.openxmlformats.org/officeDocument/2006/relationships/hyperlink" Target="http://www.brainyquote.com/quotes/quotes/s/sisselabok110666.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believe many of these thoughts were originally organized by Stan Cox. I redesign them and added some of my own thoughts in the notes and charts. –</a:t>
            </a:r>
            <a:r>
              <a:rPr lang="en-US" baseline="0" dirty="0" err="1" smtClean="0"/>
              <a:t>SJW</a:t>
            </a:r>
            <a:endParaRPr lang="en-US" baseline="0" dirty="0" smtClean="0"/>
          </a:p>
          <a:p>
            <a:r>
              <a:rPr lang="en-US" baseline="0" smtClean="0"/>
              <a:t>SCRIPTURE READING:  Acts 11:19-24</a:t>
            </a:r>
            <a:endParaRPr lang="en-US" baseline="0" dirty="0" smtClean="0"/>
          </a:p>
          <a:p>
            <a:endParaRPr lang="en-US" baseline="0" dirty="0" smtClean="0"/>
          </a:p>
          <a:p>
            <a:r>
              <a:rPr lang="en-US" baseline="0" dirty="0" smtClean="0"/>
              <a:t>You might not be a new convert, but this lesson applies to you as well.  Sometime going back to the fundamentals is exactly what mature Christians need as their fire has been put out by the rain of the world (See Rev. 2:1-7).</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a:t>
            </a:fld>
            <a:endParaRPr lang="en-US"/>
          </a:p>
        </p:txBody>
      </p:sp>
    </p:spTree>
    <p:extLst>
      <p:ext uri="{BB962C8B-B14F-4D97-AF65-F5344CB8AC3E}">
        <p14:creationId xmlns:p14="http://schemas.microsoft.com/office/powerpoint/2010/main" val="310209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time to regress but progress. It’s not time to shrink back in fear but push forward. It’s not time to </a:t>
            </a:r>
            <a:r>
              <a:rPr lang="en-US" smtClean="0"/>
              <a:t>become complacent but press on!</a:t>
            </a:r>
            <a:endParaRPr lang="en-US"/>
          </a:p>
        </p:txBody>
      </p:sp>
      <p:sp>
        <p:nvSpPr>
          <p:cNvPr id="4" name="Slide Number Placeholder 3"/>
          <p:cNvSpPr>
            <a:spLocks noGrp="1"/>
          </p:cNvSpPr>
          <p:nvPr>
            <p:ph type="sldNum" sz="quarter" idx="10"/>
          </p:nvPr>
        </p:nvSpPr>
        <p:spPr/>
        <p:txBody>
          <a:bodyPr/>
          <a:lstStyle/>
          <a:p>
            <a:fld id="{228F6D3E-FBC0-4276-ABC7-33C69135B7F9}" type="slidenum">
              <a:rPr lang="en-US" smtClean="0"/>
              <a:t>18</a:t>
            </a:fld>
            <a:endParaRPr lang="en-US"/>
          </a:p>
        </p:txBody>
      </p:sp>
    </p:spTree>
    <p:extLst>
      <p:ext uri="{BB962C8B-B14F-4D97-AF65-F5344CB8AC3E}">
        <p14:creationId xmlns:p14="http://schemas.microsoft.com/office/powerpoint/2010/main" val="258547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Acts 11:23</a:t>
            </a:r>
          </a:p>
          <a:p>
            <a:endParaRPr lang="en-US" dirty="0" smtClean="0"/>
          </a:p>
          <a:p>
            <a:r>
              <a:rPr lang="en-US" dirty="0" smtClean="0"/>
              <a:t>Seen</a:t>
            </a:r>
            <a:r>
              <a:rPr lang="en-US" baseline="0" dirty="0" smtClean="0"/>
              <a:t> the grace of God—that is Barnabas saw the many conversions, those where were baptized new converts. </a:t>
            </a:r>
          </a:p>
          <a:p>
            <a:endParaRPr lang="en-US" baseline="0" dirty="0" smtClean="0"/>
          </a:p>
          <a:p>
            <a:r>
              <a:rPr lang="en-US" baseline="0" dirty="0" smtClean="0"/>
              <a:t>Encouraged them all – new converts need encouragement. It is a new walk with new challenges that they will face. </a:t>
            </a:r>
          </a:p>
          <a:p>
            <a:endParaRPr lang="en-US" baseline="0" dirty="0" smtClean="0"/>
          </a:p>
          <a:p>
            <a:r>
              <a:rPr lang="en-US" baseline="0" dirty="0" smtClean="0"/>
              <a:t>That with purpose of heart- This is really the key.  The purpose of heart to continue or cleave to the Lord. “A purpose, π</a:t>
            </a:r>
            <a:r>
              <a:rPr lang="en-US" baseline="0" dirty="0" err="1" smtClean="0"/>
              <a:t>ροθεσει</a:t>
            </a:r>
            <a:r>
              <a:rPr lang="en-US" baseline="0" dirty="0" smtClean="0"/>
              <a:t> is a resolution of the mind, a plan, or intention, #Ro 8:28 </a:t>
            </a:r>
            <a:r>
              <a:rPr lang="en-US" baseline="0" dirty="0" err="1" smtClean="0"/>
              <a:t>Eph</a:t>
            </a:r>
            <a:r>
              <a:rPr lang="en-US" baseline="0" dirty="0" smtClean="0"/>
              <a:t> 1:11 3:11 2Ti 1:9 3:10. It is a resolution of the mind in regard to future conduct… We may also remark that such a plan is one of the heart. It is not simply of the understanding, but is of the entire mind, including the will and affections. It is the leading principle; the strongest affection; the guiding purpose of the will to adhere to God” (Barnes)</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2</a:t>
            </a:fld>
            <a:endParaRPr lang="en-US"/>
          </a:p>
        </p:txBody>
      </p:sp>
    </p:spTree>
    <p:extLst>
      <p:ext uri="{BB962C8B-B14F-4D97-AF65-F5344CB8AC3E}">
        <p14:creationId xmlns:p14="http://schemas.microsoft.com/office/powerpoint/2010/main" val="46535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Lying is not replicating Christ’s image as He</a:t>
            </a:r>
            <a:r>
              <a:rPr lang="en-US" sz="1200" u="none" strike="noStrike" kern="1200" baseline="0" dirty="0" smtClean="0">
                <a:solidFill>
                  <a:schemeClr val="tx1"/>
                </a:solidFill>
                <a:effectLst/>
                <a:latin typeface="+mn-lt"/>
                <a:ea typeface="+mn-ea"/>
                <a:cs typeface="+mn-cs"/>
              </a:rPr>
              <a:t> came in truth and was the truth.</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“We're a nation of liars. But I mean that in the kindest sense” </a:t>
            </a:r>
            <a:r>
              <a:rPr lang="en-US" sz="1200" u="none" strike="noStrike" kern="1200" dirty="0" smtClean="0">
                <a:solidFill>
                  <a:schemeClr val="tx1"/>
                </a:solidFill>
                <a:effectLst/>
                <a:latin typeface="+mn-lt"/>
                <a:ea typeface="+mn-ea"/>
                <a:cs typeface="+mn-cs"/>
                <a:hlinkClick r:id="rId3"/>
              </a:rPr>
              <a:t>Neil </a:t>
            </a:r>
            <a:r>
              <a:rPr lang="en-US" sz="1200" u="none" strike="noStrike" kern="1200" dirty="0" err="1" smtClean="0">
                <a:solidFill>
                  <a:schemeClr val="tx1"/>
                </a:solidFill>
                <a:effectLst/>
                <a:latin typeface="+mn-lt"/>
                <a:ea typeface="+mn-ea"/>
                <a:cs typeface="+mn-cs"/>
                <a:hlinkClick r:id="rId3"/>
              </a:rPr>
              <a:t>Cavuto</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“Liars share with those they deceive the desire not to be deceived” </a:t>
            </a:r>
            <a:r>
              <a:rPr lang="en-US" sz="1200" u="none" strike="noStrike" kern="1200" dirty="0" err="1" smtClean="0">
                <a:solidFill>
                  <a:schemeClr val="tx1"/>
                </a:solidFill>
                <a:effectLst/>
                <a:latin typeface="+mn-lt"/>
                <a:ea typeface="+mn-ea"/>
                <a:cs typeface="+mn-cs"/>
                <a:hlinkClick r:id="rId4"/>
              </a:rPr>
              <a:t>Sissela</a:t>
            </a:r>
            <a:r>
              <a:rPr lang="en-US" sz="1200" u="none" strike="noStrike" kern="1200" dirty="0" smtClean="0">
                <a:solidFill>
                  <a:schemeClr val="tx1"/>
                </a:solidFill>
                <a:effectLst/>
                <a:latin typeface="+mn-lt"/>
                <a:ea typeface="+mn-ea"/>
                <a:cs typeface="+mn-cs"/>
                <a:hlinkClick r:id="rId4"/>
              </a:rPr>
              <a:t> Bok</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lie can run around the world six times while the truth is still trying to put on its pants.”	</a:t>
            </a:r>
            <a:br>
              <a:rPr lang="en-US" dirty="0" smtClean="0"/>
            </a:br>
            <a:r>
              <a:rPr lang="en-US" dirty="0" smtClean="0">
                <a:hlinkClick r:id="rId5" action="ppaction://hlinkfile" tooltip="1835-1910, American Humorist, Writer"/>
              </a:rPr>
              <a:t>Mark Twain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who permits himself to tell a lie once, finds it much easier to do it a second and a third time till at length it becomes habitual.”</a:t>
            </a:r>
            <a:br>
              <a:rPr lang="en-US" dirty="0" smtClean="0"/>
            </a:br>
            <a:r>
              <a:rPr lang="en-US" dirty="0" smtClean="0">
                <a:hlinkClick r:id="rId6" action="ppaction://hlinkfile" tooltip="1743-1826, Third President of the USA"/>
              </a:rPr>
              <a:t>Thomas Jefferson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human relationships, kindness and lies are worth a thousand truths.”</a:t>
            </a:r>
            <a:br>
              <a:rPr lang="en-US" dirty="0" smtClean="0"/>
            </a:br>
            <a:r>
              <a:rPr lang="en-US" dirty="0" smtClean="0">
                <a:hlinkClick r:id="rId7" action="ppaction://hlinkfile" tooltip="1904-1991, British Novelist"/>
              </a:rPr>
              <a:t>Graham Greene</a:t>
            </a:r>
            <a:r>
              <a:rPr lang="en-US" dirty="0" smtClean="0"/>
              <a:t> [That is, people often buy into lies by the kindness</a:t>
            </a:r>
            <a:r>
              <a:rPr lang="en-US" baseline="0" dirty="0" smtClean="0"/>
              <a:t> of the liar.]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If you would win a man to your cause, first convince him that you are his sincere friend. Therein is a drop of honey which catches his heart, which, say what he will, is the highroad to his reason” (Abraham Lincoln)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It is easier to gather up a bag of loose feathers than to round up or head off a single lie.”</a:t>
            </a:r>
            <a:br>
              <a:rPr lang="en-US" dirty="0" smtClean="0"/>
            </a:br>
            <a:r>
              <a:rPr lang="en-US" dirty="0" smtClean="0"/>
              <a:t>Anonymous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8F6D3E-FBC0-4276-ABC7-33C69135B7F9}" type="slidenum">
              <a:rPr lang="en-US" smtClean="0"/>
              <a:t>9</a:t>
            </a:fld>
            <a:endParaRPr lang="en-US"/>
          </a:p>
        </p:txBody>
      </p:sp>
    </p:spTree>
    <p:extLst>
      <p:ext uri="{BB962C8B-B14F-4D97-AF65-F5344CB8AC3E}">
        <p14:creationId xmlns:p14="http://schemas.microsoft.com/office/powerpoint/2010/main" val="305303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get too caught up in what is seen. This follows</a:t>
            </a:r>
            <a:r>
              <a:rPr lang="en-US" baseline="0" dirty="0" smtClean="0"/>
              <a:t> the command to set your mind on things above.</a:t>
            </a:r>
          </a:p>
          <a:p>
            <a:endParaRPr lang="en-US" baseline="0" dirty="0" smtClean="0"/>
          </a:p>
          <a:p>
            <a:r>
              <a:rPr lang="en-US" baseline="0" dirty="0" smtClean="0"/>
              <a:t>“The design of this is to show in what way the afflictions which they endured became in their view light and momentary. It was by looking to the glories of the future world, and thus turning away the attention from the trials and sorrows of this life. If we look directly at our trials — if the mind is fixed wholly on them, and we think of nothing else — they often appear heavy and long. Even comparatively light and brief sufferings will appear to be exceedingly difficult to bear. But if we can turn away the mind from them, and contemplate future glory; if we can compare them with eternal blessedness, and feel that they will introduce us to perfect and everlasting happiness, they will appear to be transitory, and will be easily borne. And Paul here has stated the true secret of bearing trials with patience. It is to look at the things which are unseen. ” (Albert Barnes)</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10</a:t>
            </a:fld>
            <a:endParaRPr lang="en-US"/>
          </a:p>
        </p:txBody>
      </p:sp>
    </p:spTree>
    <p:extLst>
      <p:ext uri="{BB962C8B-B14F-4D97-AF65-F5344CB8AC3E}">
        <p14:creationId xmlns:p14="http://schemas.microsoft.com/office/powerpoint/2010/main" val="26618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 aside” versus</a:t>
            </a:r>
            <a:r>
              <a:rPr lang="en-US" baseline="0" dirty="0" smtClean="0"/>
              <a:t> “desire”…</a:t>
            </a:r>
          </a:p>
          <a:p>
            <a:endParaRPr lang="en-US" baseline="0" dirty="0" smtClean="0"/>
          </a:p>
          <a:p>
            <a:r>
              <a:rPr lang="en-US" baseline="0" dirty="0" smtClean="0"/>
              <a:t>Malice – is an attitude that is characterized as ill-will with the desire to injure another without just cause. It is unashamed evil.  This is portrayed to us in the examples of Cain and Abel (Gen. 4:8); Saul toward David (1 Sam. 18:8, 9); </a:t>
            </a:r>
            <a:r>
              <a:rPr lang="en-US" baseline="0" dirty="0" err="1" smtClean="0"/>
              <a:t>Shimei</a:t>
            </a:r>
            <a:r>
              <a:rPr lang="en-US" baseline="0" dirty="0" smtClean="0"/>
              <a:t> toward David (2 Sam. 16:5-8) and countless others</a:t>
            </a:r>
          </a:p>
          <a:p>
            <a:endParaRPr lang="en-US" baseline="0" dirty="0" smtClean="0"/>
          </a:p>
          <a:p>
            <a:r>
              <a:rPr lang="en-US" baseline="0" dirty="0" smtClean="0"/>
              <a:t>Deceit – falsehood, craftiness. I’ve know Christians I thought were very spiritual minded at one time turn out to be very worldly and deceitful. It is not that they come out and tell a bald face lie. But they feel comfortable to lead you to believing a lie without actually lying to evade their duty as a Christian.  One such man tried to excuse himself for not attending services on Super Bowl Sunday by responding his son’s window was broken. Such was not the reason for him not coming to worship, but was simply stated to lead the listener to the wrong belief.   Or when they were questioned where they were for Bible study mentioning we were in Tacoma. Well that leads the Christian to believe they went to the church in Tacoma, but in reality they did not worship in Tacoma, but were simply driving through Tacoma. </a:t>
            </a:r>
          </a:p>
          <a:p>
            <a:r>
              <a:rPr lang="en-US" baseline="0" dirty="0" smtClean="0"/>
              <a:t>  </a:t>
            </a:r>
          </a:p>
          <a:p>
            <a:r>
              <a:rPr lang="en-US" baseline="0" dirty="0" smtClean="0"/>
              <a:t>Hypocrisy—is acting and is not genuine.  It covers wicked will with a righteous appearance. God wants us to be true and hypocrisy flies in the face of truthfulness.  A graphic description of it would be how Jacob pretended to be Esau when in fact he was Jacob. If we pretend to be Christians on Sunday, but then walk the way of the world, talk with the language of the world and are entertained by the entertainment of the world, then we are walking hypocrites. </a:t>
            </a:r>
          </a:p>
          <a:p>
            <a:endParaRPr lang="en-US" baseline="0" dirty="0" smtClean="0"/>
          </a:p>
          <a:p>
            <a:r>
              <a:rPr lang="en-US" baseline="0" dirty="0" err="1" smtClean="0"/>
              <a:t>Hypocrits</a:t>
            </a:r>
            <a:r>
              <a:rPr lang="en-US" baseline="0" dirty="0" smtClean="0"/>
              <a:t> sing “Oh how I love Jesus” but then in works deny the name of Jesus.  It is not that they again deny him openly. They may no longer drink to get drunk but they drink casually with the world. They may not curse with clarity as they did before, but they employ euphemism. They bless God on Sunday and curse their brother or sister in gossip and slander on Mondays.  All along they deceive others and in fact are being deceived. 2 Timothy 3:13, “But evil men and impostors will grow worse and worse, deceiving and being deceived.”</a:t>
            </a:r>
          </a:p>
          <a:p>
            <a:endParaRPr lang="en-US" baseline="0" dirty="0" smtClean="0"/>
          </a:p>
          <a:p>
            <a:r>
              <a:rPr lang="en-US" baseline="0" dirty="0" smtClean="0"/>
              <a:t>Envy – is jealousy and is what motivated the Jews to crucify Jesus as well as seek occasion to kill Paul (Mk. 15:10; Acts 13:45; Acts 17:5).</a:t>
            </a:r>
          </a:p>
          <a:p>
            <a:endParaRPr lang="en-US" baseline="0" dirty="0" smtClean="0"/>
          </a:p>
          <a:p>
            <a:r>
              <a:rPr lang="en-US" baseline="0" dirty="0" smtClean="0"/>
              <a:t>Evil Speaking – this word in the original is found only here and 2 Cor. 12:20 where it is translated “</a:t>
            </a:r>
            <a:r>
              <a:rPr lang="en-US" baseline="0" dirty="0" err="1" smtClean="0"/>
              <a:t>backbitings</a:t>
            </a:r>
            <a:r>
              <a:rPr lang="en-US" baseline="0" dirty="0" smtClean="0"/>
              <a:t>” and carries with it the idea of defamation of another through slander.</a:t>
            </a:r>
          </a:p>
          <a:p>
            <a:endParaRPr lang="en-US" baseline="0" dirty="0" smtClean="0"/>
          </a:p>
          <a:p>
            <a:r>
              <a:rPr lang="en-US" baseline="0" dirty="0" smtClean="0"/>
              <a:t>Again, “and said, ‘Assuredly, I say to you, unless you are converted and become as little children, you will by no means enter the kingdom of heaven’” (Matt. 18:3).</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11</a:t>
            </a:fld>
            <a:endParaRPr lang="en-US"/>
          </a:p>
        </p:txBody>
      </p:sp>
    </p:spTree>
    <p:extLst>
      <p:ext uri="{BB962C8B-B14F-4D97-AF65-F5344CB8AC3E}">
        <p14:creationId xmlns:p14="http://schemas.microsoft.com/office/powerpoint/2010/main" val="185019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desire the milk of the word, try to seek out passages that instruct</a:t>
            </a:r>
            <a:r>
              <a:rPr lang="en-US" baseline="0" dirty="0" smtClean="0"/>
              <a:t> you in what not to do and the solution of what to do. The Bible is the solution to bad human behavior. It identifies what is evil as well as what is to be good, what to abstain from and what to fill your life with.</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13</a:t>
            </a:fld>
            <a:endParaRPr lang="en-US"/>
          </a:p>
        </p:txBody>
      </p:sp>
    </p:spTree>
    <p:extLst>
      <p:ext uri="{BB962C8B-B14F-4D97-AF65-F5344CB8AC3E}">
        <p14:creationId xmlns:p14="http://schemas.microsoft.com/office/powerpoint/2010/main" val="358587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worship of the church, is a measurement</a:t>
            </a:r>
            <a:r>
              <a:rPr lang="en-US" baseline="0" dirty="0" smtClean="0"/>
              <a:t> of your faithfulness. Where you lack in worship, you lack in stirring up your brethren for good. Where you lack in worship, you lack in honoring God. Where you lack here, you will lack there in eternity.</a:t>
            </a:r>
          </a:p>
          <a:p>
            <a:endParaRPr lang="en-US" baseline="0" dirty="0" smtClean="0"/>
          </a:p>
          <a:p>
            <a:r>
              <a:rPr lang="en-US" baseline="0" dirty="0" smtClean="0"/>
              <a:t>BTW, ask yourself, is your attendance better today than it was last year, or perhaps when you first believed?</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14</a:t>
            </a:fld>
            <a:endParaRPr lang="en-US"/>
          </a:p>
        </p:txBody>
      </p:sp>
    </p:spTree>
    <p:extLst>
      <p:ext uri="{BB962C8B-B14F-4D97-AF65-F5344CB8AC3E}">
        <p14:creationId xmlns:p14="http://schemas.microsoft.com/office/powerpoint/2010/main" val="316272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16</a:t>
            </a:fld>
            <a:endParaRPr lang="en-US"/>
          </a:p>
        </p:txBody>
      </p:sp>
    </p:spTree>
    <p:extLst>
      <p:ext uri="{BB962C8B-B14F-4D97-AF65-F5344CB8AC3E}">
        <p14:creationId xmlns:p14="http://schemas.microsoft.com/office/powerpoint/2010/main" val="189329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Jesus or</a:t>
            </a:r>
            <a:r>
              <a:rPr lang="en-US" baseline="0" dirty="0" smtClean="0"/>
              <a:t> Paul display these attitudes?</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17</a:t>
            </a:fld>
            <a:endParaRPr lang="en-US"/>
          </a:p>
        </p:txBody>
      </p:sp>
    </p:spTree>
    <p:extLst>
      <p:ext uri="{BB962C8B-B14F-4D97-AF65-F5344CB8AC3E}">
        <p14:creationId xmlns:p14="http://schemas.microsoft.com/office/powerpoint/2010/main" val="2204511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86F9D-A53E-43F4-AE18-C249F0FAB94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pull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F514-1EB1-4F57-8C9E-5693FDB754E1}"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AB30-6F2B-4599-95DE-1221CBC527A6}"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DD444-F1BC-428D-85C5-2F9EA7013208}"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93D43-30DC-4A74-A454-279AFF14A285}"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DB909-9286-4B42-A020-8411CF051C34}"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6196C-4FD9-40C4-BE21-733151114F19}"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54024-C4E4-4B96-B798-18A35D322DA0}"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AF03D-4B37-4685-8386-270682A532EF}"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B988F-B464-49B6-B088-041FAB277EF2}"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2D152-CA09-45A5-81A2-E0ADC504D052}" type="slidenum">
              <a:rPr lang="en-US" smtClean="0"/>
              <a:pPr/>
              <a:t>‹#›</a:t>
            </a:fld>
            <a:endParaRPr lang="en-US"/>
          </a:p>
        </p:txBody>
      </p:sp>
    </p:spTree>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8D11B63-56ED-4433-A293-A69A3F08C29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pull dir="r"/>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2590800" y="3962400"/>
            <a:ext cx="5815013" cy="2286000"/>
          </a:xfrm>
        </p:spPr>
        <p:txBody>
          <a:bodyPr/>
          <a:lstStyle/>
          <a:p>
            <a:pPr algn="r"/>
            <a:r>
              <a:rPr lang="en-US" sz="72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Bernard MT Condensed" pitchFamily="18" charset="0"/>
              </a:rPr>
              <a:t>Now What Should </a:t>
            </a:r>
            <a:r>
              <a:rPr lang="en-US" sz="7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Bernard MT Condensed" pitchFamily="18" charset="0"/>
              </a:rPr>
              <a:t>I Do</a:t>
            </a:r>
            <a:r>
              <a:rPr lang="en-US" sz="72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Bernard MT Condensed" pitchFamily="18" charset="0"/>
              </a:rPr>
              <a:t>?</a:t>
            </a:r>
          </a:p>
        </p:txBody>
      </p:sp>
      <p:sp>
        <p:nvSpPr>
          <p:cNvPr id="24578" name="Rectangle 2"/>
          <p:cNvSpPr>
            <a:spLocks noGrp="1" noChangeArrowheads="1"/>
          </p:cNvSpPr>
          <p:nvPr>
            <p:ph type="ctrTitle"/>
          </p:nvPr>
        </p:nvSpPr>
        <p:spPr>
          <a:xfrm>
            <a:off x="350838" y="123825"/>
            <a:ext cx="6811962" cy="2286000"/>
          </a:xfrm>
        </p:spPr>
        <p:txBody>
          <a:bodyPr/>
          <a:lstStyle/>
          <a:p>
            <a:r>
              <a:rPr lang="en-US">
                <a:latin typeface="Bernard MT Condensed" pitchFamily="18" charset="0"/>
              </a:rPr>
              <a:t>After Becoming a Christian</a:t>
            </a:r>
            <a:r>
              <a:rPr lang="en-US" sz="6600">
                <a:latin typeface="Bernard MT Condensed"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45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3449" y="152400"/>
            <a:ext cx="6742113" cy="685800"/>
          </a:xfrm>
        </p:spPr>
        <p:txBody>
          <a:bodyPr/>
          <a:lstStyle/>
          <a:p>
            <a:r>
              <a:rPr lang="en-US" dirty="0" smtClean="0">
                <a:latin typeface="Bernard MT Condensed" pitchFamily="18" charset="0"/>
              </a:rPr>
              <a:t>for </a:t>
            </a:r>
            <a:r>
              <a:rPr lang="en-US" dirty="0">
                <a:latin typeface="Bernard MT Condensed" pitchFamily="18" charset="0"/>
              </a:rPr>
              <a:t>the Unseen Things</a:t>
            </a:r>
          </a:p>
        </p:txBody>
      </p:sp>
      <p:sp>
        <p:nvSpPr>
          <p:cNvPr id="34819" name="Rectangle 3"/>
          <p:cNvSpPr>
            <a:spLocks noGrp="1" noChangeArrowheads="1"/>
          </p:cNvSpPr>
          <p:nvPr>
            <p:ph sz="quarter" idx="13"/>
          </p:nvPr>
        </p:nvSpPr>
        <p:spPr>
          <a:xfrm>
            <a:off x="1173163" y="1143000"/>
            <a:ext cx="7772400" cy="5486400"/>
          </a:xfrm>
        </p:spPr>
        <p:txBody>
          <a:bodyPr>
            <a:normAutofit/>
          </a:bodyPr>
          <a:lstStyle/>
          <a:p>
            <a:pPr marL="0" indent="342900">
              <a:buFont typeface="Wingdings" pitchFamily="2" charset="2"/>
              <a:buNone/>
            </a:pPr>
            <a:r>
              <a:rPr lang="en-US" sz="2800" b="1" dirty="0"/>
              <a:t>(2 Corinthians 4:18), </a:t>
            </a:r>
            <a:r>
              <a:rPr lang="en-US" sz="2800" b="1" dirty="0">
                <a:latin typeface="Times New Roman"/>
              </a:rPr>
              <a:t>“</a:t>
            </a:r>
            <a:r>
              <a:rPr lang="en-US" sz="2800" b="1" dirty="0"/>
              <a:t>While we do not look at the things which are seen, but at the things which are not seen. For the things which are seen are temporary, but the things which are not seen are eternal.</a:t>
            </a:r>
            <a:r>
              <a:rPr lang="en-US" sz="2800" b="1" dirty="0">
                <a:latin typeface="Times New Roman"/>
              </a:rPr>
              <a:t>”</a:t>
            </a:r>
            <a:endParaRPr lang="en-US" sz="2800" b="1" dirty="0"/>
          </a:p>
        </p:txBody>
      </p:sp>
      <p:sp>
        <p:nvSpPr>
          <p:cNvPr id="34820" name="Line 4"/>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4821" name="Picture 5" descr="C:\Users\Steven\AppData\Local\Microsoft\Windows\Temporary Internet Files\Content.IE5\7HY9IQA9\MM90039575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381000"/>
            <a:ext cx="762000" cy="342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825" name="Picture 9" descr="C:\Users\Steven\AppData\Local\Microsoft\Windows\Temporary Internet Files\Content.IE5\BWBJJKV1\MP900431192[1].jpg"/>
          <p:cNvPicPr>
            <a:picLocks noChangeAspect="1" noChangeArrowheads="1"/>
          </p:cNvPicPr>
          <p:nvPr/>
        </p:nvPicPr>
        <p:blipFill rotWithShape="1">
          <a:blip r:embed="rId4">
            <a:extLst>
              <a:ext uri="{28A0092B-C50C-407E-A947-70E740481C1C}">
                <a14:useLocalDpi xmlns:a14="http://schemas.microsoft.com/office/drawing/2010/main" val="0"/>
              </a:ext>
            </a:extLst>
          </a:blip>
          <a:srcRect t="-1" r="41111" b="39330"/>
          <a:stretch/>
        </p:blipFill>
        <p:spPr bwMode="auto">
          <a:xfrm>
            <a:off x="5489575" y="3124200"/>
            <a:ext cx="2749550" cy="27714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73163" y="381000"/>
            <a:ext cx="7772400" cy="685800"/>
          </a:xfrm>
        </p:spPr>
        <p:txBody>
          <a:bodyPr/>
          <a:lstStyle/>
          <a:p>
            <a:r>
              <a:rPr lang="en-US" dirty="0">
                <a:latin typeface="Bernard MT Condensed" pitchFamily="18" charset="0"/>
              </a:rPr>
              <a:t>Spend Time With the </a:t>
            </a:r>
            <a:r>
              <a:rPr lang="en-US" dirty="0" smtClean="0">
                <a:latin typeface="Bernard MT Condensed" pitchFamily="18" charset="0"/>
              </a:rPr>
              <a:t>Word of God; not the wickedness of men</a:t>
            </a:r>
            <a:endParaRPr lang="en-US" dirty="0">
              <a:latin typeface="Bernard MT Condensed" pitchFamily="18" charset="0"/>
            </a:endParaRPr>
          </a:p>
        </p:txBody>
      </p:sp>
      <p:sp>
        <p:nvSpPr>
          <p:cNvPr id="35843" name="Rectangle 3"/>
          <p:cNvSpPr>
            <a:spLocks noGrp="1" noChangeArrowheads="1"/>
          </p:cNvSpPr>
          <p:nvPr>
            <p:ph sz="quarter" idx="13"/>
          </p:nvPr>
        </p:nvSpPr>
        <p:spPr>
          <a:xfrm>
            <a:off x="1173163" y="1143000"/>
            <a:ext cx="7772400" cy="5486400"/>
          </a:xfrm>
        </p:spPr>
        <p:txBody>
          <a:bodyPr/>
          <a:lstStyle/>
          <a:p>
            <a:pPr marL="0" indent="342900">
              <a:buFont typeface="Wingdings" pitchFamily="2" charset="2"/>
              <a:buNone/>
            </a:pPr>
            <a:r>
              <a:rPr lang="en-US" b="1" dirty="0"/>
              <a:t>(1 Peter 2:1-3), </a:t>
            </a:r>
            <a:r>
              <a:rPr lang="en-US" b="1" dirty="0">
                <a:latin typeface="Times New Roman"/>
              </a:rPr>
              <a:t>“</a:t>
            </a:r>
            <a:r>
              <a:rPr lang="en-US" b="1" dirty="0"/>
              <a:t>Therefore, laying aside </a:t>
            </a:r>
            <a:r>
              <a:rPr lang="en-US" b="1" dirty="0">
                <a:solidFill>
                  <a:schemeClr val="tx2"/>
                </a:solidFill>
              </a:rPr>
              <a:t>all</a:t>
            </a:r>
            <a:r>
              <a:rPr lang="en-US" b="1" dirty="0">
                <a:solidFill>
                  <a:srgbClr val="FFFF00"/>
                </a:solidFill>
              </a:rPr>
              <a:t> malice</a:t>
            </a:r>
            <a:r>
              <a:rPr lang="en-US" b="1" dirty="0"/>
              <a:t>, </a:t>
            </a:r>
            <a:r>
              <a:rPr lang="en-US" b="1" dirty="0">
                <a:solidFill>
                  <a:schemeClr val="tx2"/>
                </a:solidFill>
              </a:rPr>
              <a:t>all</a:t>
            </a:r>
            <a:r>
              <a:rPr lang="en-US" b="1" dirty="0"/>
              <a:t> </a:t>
            </a:r>
            <a:r>
              <a:rPr lang="en-US" b="1" dirty="0">
                <a:solidFill>
                  <a:srgbClr val="FFFF00"/>
                </a:solidFill>
              </a:rPr>
              <a:t>deceit</a:t>
            </a:r>
            <a:r>
              <a:rPr lang="en-US" b="1" dirty="0"/>
              <a:t>, </a:t>
            </a:r>
            <a:r>
              <a:rPr lang="en-US" b="1" dirty="0">
                <a:solidFill>
                  <a:srgbClr val="FFFF00"/>
                </a:solidFill>
              </a:rPr>
              <a:t>hypocrisy</a:t>
            </a:r>
            <a:r>
              <a:rPr lang="en-US" b="1" dirty="0"/>
              <a:t>, </a:t>
            </a:r>
            <a:r>
              <a:rPr lang="en-US" b="1" dirty="0">
                <a:solidFill>
                  <a:srgbClr val="FFFF00"/>
                </a:solidFill>
              </a:rPr>
              <a:t>envy</a:t>
            </a:r>
            <a:r>
              <a:rPr lang="en-US" b="1" dirty="0"/>
              <a:t>, and </a:t>
            </a:r>
            <a:r>
              <a:rPr lang="en-US" b="1" dirty="0">
                <a:solidFill>
                  <a:schemeClr val="tx2"/>
                </a:solidFill>
              </a:rPr>
              <a:t>all</a:t>
            </a:r>
            <a:r>
              <a:rPr lang="en-US" b="1" dirty="0"/>
              <a:t> </a:t>
            </a:r>
            <a:r>
              <a:rPr lang="en-US" b="1" dirty="0">
                <a:solidFill>
                  <a:srgbClr val="FFFF00"/>
                </a:solidFill>
              </a:rPr>
              <a:t>evil speaking</a:t>
            </a:r>
            <a:r>
              <a:rPr lang="en-US" b="1" dirty="0"/>
              <a:t>, {2} as newborn babes, desire the pure milk of the word, that you may grow thereby, {3} if indeed you have tasted that the Lord is gracious</a:t>
            </a:r>
            <a:r>
              <a:rPr lang="en-US" b="1" dirty="0" smtClean="0"/>
              <a:t>.</a:t>
            </a:r>
            <a:r>
              <a:rPr lang="en-US" b="1" dirty="0" smtClean="0">
                <a:latin typeface="Times New Roman"/>
              </a:rPr>
              <a:t>”</a:t>
            </a:r>
          </a:p>
          <a:p>
            <a:pPr lvl="1"/>
            <a:r>
              <a:rPr lang="en-US" b="1" dirty="0" smtClean="0"/>
              <a:t>The Bible is a Book of “Do Not” as well as “Do”</a:t>
            </a:r>
            <a:endParaRPr lang="en-US" b="1" dirty="0"/>
          </a:p>
          <a:p>
            <a:pPr lvl="2"/>
            <a:r>
              <a:rPr lang="en-US" b="1" dirty="0" smtClean="0"/>
              <a:t>What should we not do?</a:t>
            </a:r>
          </a:p>
          <a:p>
            <a:pPr lvl="2"/>
            <a:r>
              <a:rPr lang="en-US" b="1" dirty="0" smtClean="0"/>
              <a:t>What should we do?</a:t>
            </a:r>
          </a:p>
        </p:txBody>
      </p:sp>
      <p:sp>
        <p:nvSpPr>
          <p:cNvPr id="35844" name="Line 4"/>
          <p:cNvSpPr>
            <a:spLocks noChangeShapeType="1"/>
          </p:cNvSpPr>
          <p:nvPr/>
        </p:nvSpPr>
        <p:spPr bwMode="auto">
          <a:xfrm>
            <a:off x="1295400" y="9906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5845" name="Picture 5" descr="C:\Users\Steven\AppData\Local\Microsoft\Windows\Temporary Internet Files\Content.IE5\F7D12TBA\MP9003414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87398"/>
            <a:ext cx="2761247" cy="1969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99704" y="3810000"/>
            <a:ext cx="734496" cy="338554"/>
          </a:xfrm>
          <a:prstGeom prst="rect">
            <a:avLst/>
          </a:prstGeom>
          <a:noFill/>
        </p:spPr>
        <p:txBody>
          <a:bodyPr wrap="none" rtlCol="0">
            <a:spAutoFit/>
          </a:bodyPr>
          <a:lstStyle/>
          <a:p>
            <a:r>
              <a:rPr lang="en-US" sz="1600" dirty="0" smtClean="0">
                <a:solidFill>
                  <a:srgbClr val="FF0000"/>
                </a:solidFill>
              </a:rPr>
              <a:t>malice</a:t>
            </a:r>
            <a:endParaRPr lang="en-US" sz="1600" dirty="0">
              <a:solidFill>
                <a:srgbClr val="FF0000"/>
              </a:solidFill>
            </a:endParaRPr>
          </a:p>
        </p:txBody>
      </p:sp>
      <p:sp>
        <p:nvSpPr>
          <p:cNvPr id="9" name="TextBox 8"/>
          <p:cNvSpPr txBox="1"/>
          <p:nvPr/>
        </p:nvSpPr>
        <p:spPr>
          <a:xfrm>
            <a:off x="6638412" y="3962400"/>
            <a:ext cx="676788" cy="338554"/>
          </a:xfrm>
          <a:prstGeom prst="rect">
            <a:avLst/>
          </a:prstGeom>
          <a:noFill/>
        </p:spPr>
        <p:txBody>
          <a:bodyPr wrap="none" rtlCol="0">
            <a:spAutoFit/>
          </a:bodyPr>
          <a:lstStyle/>
          <a:p>
            <a:r>
              <a:rPr lang="en-US" sz="1600" dirty="0" smtClean="0">
                <a:solidFill>
                  <a:srgbClr val="FF0000"/>
                </a:solidFill>
              </a:rPr>
              <a:t>deceit</a:t>
            </a:r>
            <a:endParaRPr lang="en-US" sz="1600" dirty="0">
              <a:solidFill>
                <a:srgbClr val="FF0000"/>
              </a:solidFill>
            </a:endParaRPr>
          </a:p>
        </p:txBody>
      </p:sp>
      <p:sp>
        <p:nvSpPr>
          <p:cNvPr id="10" name="TextBox 9"/>
          <p:cNvSpPr txBox="1"/>
          <p:nvPr/>
        </p:nvSpPr>
        <p:spPr>
          <a:xfrm>
            <a:off x="6096000" y="4157246"/>
            <a:ext cx="995785" cy="338554"/>
          </a:xfrm>
          <a:prstGeom prst="rect">
            <a:avLst/>
          </a:prstGeom>
          <a:noFill/>
        </p:spPr>
        <p:txBody>
          <a:bodyPr wrap="none" rtlCol="0">
            <a:spAutoFit/>
          </a:bodyPr>
          <a:lstStyle/>
          <a:p>
            <a:r>
              <a:rPr lang="en-US" sz="1600" dirty="0" smtClean="0">
                <a:solidFill>
                  <a:srgbClr val="FF0000"/>
                </a:solidFill>
              </a:rPr>
              <a:t>hypocrisy</a:t>
            </a:r>
            <a:endParaRPr lang="en-US" sz="1600" dirty="0">
              <a:solidFill>
                <a:srgbClr val="FF0000"/>
              </a:solidFill>
            </a:endParaRPr>
          </a:p>
        </p:txBody>
      </p:sp>
      <p:sp>
        <p:nvSpPr>
          <p:cNvPr id="11" name="TextBox 10"/>
          <p:cNvSpPr txBox="1"/>
          <p:nvPr/>
        </p:nvSpPr>
        <p:spPr>
          <a:xfrm>
            <a:off x="6352104" y="4385846"/>
            <a:ext cx="583814" cy="338554"/>
          </a:xfrm>
          <a:prstGeom prst="rect">
            <a:avLst/>
          </a:prstGeom>
          <a:noFill/>
        </p:spPr>
        <p:txBody>
          <a:bodyPr wrap="none" rtlCol="0">
            <a:spAutoFit/>
          </a:bodyPr>
          <a:lstStyle/>
          <a:p>
            <a:r>
              <a:rPr lang="en-US" sz="1600" dirty="0" smtClean="0">
                <a:solidFill>
                  <a:srgbClr val="FF0000"/>
                </a:solidFill>
              </a:rPr>
              <a:t>envy</a:t>
            </a:r>
            <a:endParaRPr lang="en-US" sz="1600" dirty="0">
              <a:solidFill>
                <a:srgbClr val="FF0000"/>
              </a:solidFill>
            </a:endParaRPr>
          </a:p>
        </p:txBody>
      </p:sp>
      <p:sp>
        <p:nvSpPr>
          <p:cNvPr id="12" name="TextBox 11"/>
          <p:cNvSpPr txBox="1"/>
          <p:nvPr/>
        </p:nvSpPr>
        <p:spPr>
          <a:xfrm>
            <a:off x="6096000" y="4648200"/>
            <a:ext cx="1276311" cy="338554"/>
          </a:xfrm>
          <a:prstGeom prst="rect">
            <a:avLst/>
          </a:prstGeom>
          <a:noFill/>
        </p:spPr>
        <p:txBody>
          <a:bodyPr wrap="none" rtlCol="0">
            <a:spAutoFit/>
          </a:bodyPr>
          <a:lstStyle/>
          <a:p>
            <a:r>
              <a:rPr lang="en-US" sz="1600" dirty="0" smtClean="0">
                <a:solidFill>
                  <a:srgbClr val="FF0000"/>
                </a:solidFill>
              </a:rPr>
              <a:t>evil speaking</a:t>
            </a:r>
            <a:endParaRPr lang="en-US" sz="1600" dirty="0">
              <a:solidFill>
                <a:srgbClr val="FF0000"/>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fade">
                                      <p:cBhvr>
                                        <p:cTn id="17"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bg1"/>
            </a:gs>
            <a:gs pos="16000">
              <a:srgbClr val="990000"/>
            </a:gs>
            <a:gs pos="3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And Do Not, Christian!</a:t>
            </a:r>
            <a:endParaRPr lang="en-US" dirty="0"/>
          </a:p>
        </p:txBody>
      </p:sp>
      <p:sp>
        <p:nvSpPr>
          <p:cNvPr id="3" name="Content Placeholder 2"/>
          <p:cNvSpPr>
            <a:spLocks noGrp="1"/>
          </p:cNvSpPr>
          <p:nvPr>
            <p:ph sz="quarter" idx="13"/>
          </p:nvPr>
        </p:nvSpPr>
        <p:spPr/>
        <p:txBody>
          <a:bodyPr>
            <a:normAutofit lnSpcReduction="10000"/>
          </a:bodyPr>
          <a:lstStyle/>
          <a:p>
            <a:r>
              <a:rPr lang="en-US" dirty="0"/>
              <a:t>“Therefore lay aside all filthiness and overflow of wickedness, and receive with meekness the implanted word, which is able to save your </a:t>
            </a:r>
            <a:r>
              <a:rPr lang="en-US" dirty="0" smtClean="0"/>
              <a:t>souls” (Jas. 1:21)</a:t>
            </a:r>
          </a:p>
          <a:p>
            <a:r>
              <a:rPr lang="en-US" dirty="0" smtClean="0"/>
              <a:t>“The </a:t>
            </a:r>
            <a:r>
              <a:rPr lang="en-US" dirty="0"/>
              <a:t>night is far spent, the day is at hand. Therefore let us cast off the works of darkness, and let us put on the armor of </a:t>
            </a:r>
            <a:r>
              <a:rPr lang="en-US" dirty="0" smtClean="0"/>
              <a:t>light” (Rom. 13:12)</a:t>
            </a:r>
          </a:p>
          <a:p>
            <a:r>
              <a:rPr lang="en-US" dirty="0" smtClean="0"/>
              <a:t>“that </a:t>
            </a:r>
            <a:r>
              <a:rPr lang="en-US" dirty="0"/>
              <a:t>you put off, concerning your former conduct, the old man which grows corrupt according to the deceitful </a:t>
            </a:r>
            <a:r>
              <a:rPr lang="en-US" dirty="0" smtClean="0"/>
              <a:t>lusts, and </a:t>
            </a:r>
            <a:r>
              <a:rPr lang="en-US" dirty="0"/>
              <a:t>be renewed in the spirit of your </a:t>
            </a:r>
            <a:r>
              <a:rPr lang="en-US" dirty="0" smtClean="0"/>
              <a:t>mind, and </a:t>
            </a:r>
            <a:r>
              <a:rPr lang="en-US" dirty="0"/>
              <a:t>that you put on the new man which was created according to God, in true righteousness and </a:t>
            </a:r>
            <a:r>
              <a:rPr lang="en-US" dirty="0" smtClean="0"/>
              <a:t>holiness” (Eph. 4:22-24)</a:t>
            </a:r>
          </a:p>
        </p:txBody>
      </p:sp>
    </p:spTree>
    <p:extLst>
      <p:ext uri="{BB962C8B-B14F-4D97-AF65-F5344CB8AC3E}">
        <p14:creationId xmlns:p14="http://schemas.microsoft.com/office/powerpoint/2010/main" val="33579853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6000">
              <a:schemeClr val="bg1"/>
            </a:gs>
            <a:gs pos="16000">
              <a:srgbClr val="990000"/>
            </a:gs>
            <a:gs pos="29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And Do Not, Christian!</a:t>
            </a:r>
            <a:endParaRPr lang="en-US" dirty="0"/>
          </a:p>
        </p:txBody>
      </p:sp>
      <p:sp>
        <p:nvSpPr>
          <p:cNvPr id="3" name="Content Placeholder 2"/>
          <p:cNvSpPr>
            <a:spLocks noGrp="1"/>
          </p:cNvSpPr>
          <p:nvPr>
            <p:ph sz="quarter" idx="13"/>
          </p:nvPr>
        </p:nvSpPr>
        <p:spPr>
          <a:xfrm>
            <a:off x="609600" y="1600200"/>
            <a:ext cx="8077200" cy="4114800"/>
          </a:xfrm>
        </p:spPr>
        <p:txBody>
          <a:bodyPr>
            <a:normAutofit fontScale="92500" lnSpcReduction="10000"/>
          </a:bodyPr>
          <a:lstStyle/>
          <a:p>
            <a:r>
              <a:rPr lang="en-US" dirty="0" smtClean="0"/>
              <a:t>“</a:t>
            </a:r>
            <a:r>
              <a:rPr lang="en-US" dirty="0"/>
              <a:t>Therefore, putting away lying, </a:t>
            </a:r>
            <a:r>
              <a:rPr lang="en-US" dirty="0" smtClean="0"/>
              <a:t>‘Let </a:t>
            </a:r>
            <a:r>
              <a:rPr lang="en-US" dirty="0"/>
              <a:t>each one of you speak truth with his neighbor</a:t>
            </a:r>
            <a:r>
              <a:rPr lang="en-US" dirty="0" smtClean="0"/>
              <a:t>,’ </a:t>
            </a:r>
            <a:r>
              <a:rPr lang="en-US" dirty="0"/>
              <a:t>for we are members of one </a:t>
            </a:r>
            <a:r>
              <a:rPr lang="en-US" dirty="0" smtClean="0"/>
              <a:t>another” (Eph. 4:25)</a:t>
            </a:r>
          </a:p>
          <a:p>
            <a:r>
              <a:rPr lang="en-US" dirty="0" smtClean="0"/>
              <a:t>“</a:t>
            </a:r>
            <a:r>
              <a:rPr lang="en-US" dirty="0"/>
              <a:t>Let him who stole steal no longer, but rather let him labor, working with his hands what is good, that he may have something to give him who has </a:t>
            </a:r>
            <a:r>
              <a:rPr lang="en-US" dirty="0" smtClean="0"/>
              <a:t>need” (Eph. 4:28)</a:t>
            </a:r>
          </a:p>
          <a:p>
            <a:r>
              <a:rPr lang="en-US" dirty="0"/>
              <a:t>“Let no corrupt word proceed out of your mouth, but what is good for necessary edification, that it may impart grace to the </a:t>
            </a:r>
            <a:r>
              <a:rPr lang="en-US" dirty="0" smtClean="0"/>
              <a:t>hearers” (Eph. 4:29)</a:t>
            </a:r>
          </a:p>
          <a:p>
            <a:r>
              <a:rPr lang="en-US" dirty="0" smtClean="0"/>
              <a:t>“Let </a:t>
            </a:r>
            <a:r>
              <a:rPr lang="en-US" dirty="0"/>
              <a:t>all bitterness, wrath, anger, clamor, and evil speaking be put away from you, with all </a:t>
            </a:r>
            <a:r>
              <a:rPr lang="en-US" dirty="0" smtClean="0"/>
              <a:t>malice. And </a:t>
            </a:r>
            <a:r>
              <a:rPr lang="en-US" dirty="0"/>
              <a:t>be kind to one another, tenderhearted, forgiving one another, just as God in Christ forgave </a:t>
            </a:r>
            <a:r>
              <a:rPr lang="en-US" dirty="0" smtClean="0"/>
              <a:t>you” (Eph. 4:31, 32)</a:t>
            </a:r>
            <a:endParaRPr lang="en-US" dirty="0"/>
          </a:p>
        </p:txBody>
      </p:sp>
    </p:spTree>
    <p:extLst>
      <p:ext uri="{BB962C8B-B14F-4D97-AF65-F5344CB8AC3E}">
        <p14:creationId xmlns:p14="http://schemas.microsoft.com/office/powerpoint/2010/main" val="41462277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FF"/>
            </a:gs>
            <a:gs pos="49000">
              <a:schemeClr val="bg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73163" y="152400"/>
            <a:ext cx="7772400" cy="685800"/>
          </a:xfrm>
        </p:spPr>
        <p:txBody>
          <a:bodyPr/>
          <a:lstStyle/>
          <a:p>
            <a:r>
              <a:rPr lang="en-US">
                <a:latin typeface="Bernard MT Condensed" pitchFamily="18" charset="0"/>
              </a:rPr>
              <a:t>Make Worship an Absolute Priority</a:t>
            </a:r>
          </a:p>
        </p:txBody>
      </p:sp>
      <p:sp>
        <p:nvSpPr>
          <p:cNvPr id="36867" name="Rectangle 3"/>
          <p:cNvSpPr>
            <a:spLocks noGrp="1" noChangeArrowheads="1"/>
          </p:cNvSpPr>
          <p:nvPr>
            <p:ph sz="quarter" idx="13"/>
          </p:nvPr>
        </p:nvSpPr>
        <p:spPr>
          <a:xfrm>
            <a:off x="1173163" y="1143000"/>
            <a:ext cx="7772400" cy="5486400"/>
          </a:xfrm>
        </p:spPr>
        <p:txBody>
          <a:bodyPr>
            <a:normAutofit/>
          </a:bodyPr>
          <a:lstStyle/>
          <a:p>
            <a:pPr marL="0" indent="342900">
              <a:buFont typeface="Wingdings" pitchFamily="2" charset="2"/>
              <a:buNone/>
            </a:pPr>
            <a:r>
              <a:rPr lang="en-US" sz="2800" b="1" dirty="0"/>
              <a:t>(Hebrews 10:24-25), </a:t>
            </a:r>
            <a:r>
              <a:rPr lang="en-US" sz="2800" b="1" dirty="0">
                <a:latin typeface="Times New Roman"/>
              </a:rPr>
              <a:t>“</a:t>
            </a:r>
            <a:r>
              <a:rPr lang="en-US" sz="2800" b="1" dirty="0"/>
              <a:t>And let us consider one another in order to stir up love and good works, {25} not forsaking the assembling of ourselves together, as is the manner of some, but exhorting one another, and so much the more as you see the Day approaching.</a:t>
            </a:r>
            <a:r>
              <a:rPr lang="en-US" sz="2800" b="1" dirty="0">
                <a:latin typeface="Times New Roman"/>
              </a:rPr>
              <a:t>”</a:t>
            </a:r>
            <a:endParaRPr lang="en-US" sz="2800" b="1" dirty="0"/>
          </a:p>
        </p:txBody>
      </p:sp>
      <p:sp>
        <p:nvSpPr>
          <p:cNvPr id="36868" name="Line 4"/>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300"/>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73163" y="152400"/>
            <a:ext cx="7772400" cy="685800"/>
          </a:xfrm>
        </p:spPr>
        <p:txBody>
          <a:bodyPr/>
          <a:lstStyle/>
          <a:p>
            <a:r>
              <a:rPr lang="en-US">
                <a:latin typeface="Bernard MT Condensed" pitchFamily="18" charset="0"/>
              </a:rPr>
              <a:t>Spend Much Time in Prayer</a:t>
            </a:r>
          </a:p>
        </p:txBody>
      </p:sp>
      <p:sp>
        <p:nvSpPr>
          <p:cNvPr id="37891" name="Rectangle 3"/>
          <p:cNvSpPr>
            <a:spLocks noGrp="1" noChangeArrowheads="1"/>
          </p:cNvSpPr>
          <p:nvPr>
            <p:ph sz="quarter" idx="13"/>
          </p:nvPr>
        </p:nvSpPr>
        <p:spPr>
          <a:xfrm>
            <a:off x="1173163" y="1143000"/>
            <a:ext cx="7772400" cy="5486400"/>
          </a:xfrm>
        </p:spPr>
        <p:txBody>
          <a:bodyPr/>
          <a:lstStyle/>
          <a:p>
            <a:pPr marL="0" indent="342900">
              <a:buFont typeface="Wingdings" pitchFamily="2" charset="2"/>
              <a:buNone/>
            </a:pPr>
            <a:r>
              <a:rPr lang="en-US" b="1"/>
              <a:t>(1 Thessalonians 5:17), </a:t>
            </a:r>
            <a:r>
              <a:rPr lang="en-US" b="1">
                <a:latin typeface="Times New Roman"/>
              </a:rPr>
              <a:t>“</a:t>
            </a:r>
            <a:r>
              <a:rPr lang="en-US" b="1"/>
              <a:t>Pray without ceasing.</a:t>
            </a:r>
            <a:r>
              <a:rPr lang="en-US" b="1">
                <a:latin typeface="Times New Roman"/>
              </a:rPr>
              <a:t>”</a:t>
            </a:r>
            <a:endParaRPr lang="en-US" b="1"/>
          </a:p>
          <a:p>
            <a:pPr marL="0" indent="342900">
              <a:buFont typeface="Wingdings" pitchFamily="2" charset="2"/>
              <a:buNone/>
            </a:pPr>
            <a:endParaRPr lang="en-US" b="1"/>
          </a:p>
          <a:p>
            <a:pPr marL="0" indent="342900">
              <a:buFont typeface="Wingdings" pitchFamily="2" charset="2"/>
              <a:buNone/>
            </a:pPr>
            <a:r>
              <a:rPr lang="en-US" b="1"/>
              <a:t>(Hebrews 7:25), </a:t>
            </a:r>
            <a:r>
              <a:rPr lang="en-US" b="1">
                <a:latin typeface="Times New Roman"/>
              </a:rPr>
              <a:t>“</a:t>
            </a:r>
            <a:r>
              <a:rPr lang="en-US" b="1"/>
              <a:t>Therefore He is also able to save to the uttermost those who come to God through Him, since He always lives to make intercession for them.</a:t>
            </a:r>
            <a:r>
              <a:rPr lang="en-US" b="1">
                <a:latin typeface="Times New Roman"/>
              </a:rPr>
              <a:t>”</a:t>
            </a:r>
            <a:endParaRPr lang="en-US" b="1"/>
          </a:p>
        </p:txBody>
      </p:sp>
      <p:sp>
        <p:nvSpPr>
          <p:cNvPr id="37892" name="Line 4"/>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7030A0"/>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73163" y="152400"/>
            <a:ext cx="7772400" cy="685800"/>
          </a:xfrm>
        </p:spPr>
        <p:txBody>
          <a:bodyPr/>
          <a:lstStyle/>
          <a:p>
            <a:r>
              <a:rPr lang="en-US">
                <a:latin typeface="Bernard MT Condensed" pitchFamily="18" charset="0"/>
              </a:rPr>
              <a:t>Do As Much As You Possibly Can!</a:t>
            </a:r>
          </a:p>
        </p:txBody>
      </p:sp>
      <p:sp>
        <p:nvSpPr>
          <p:cNvPr id="38915" name="Rectangle 3"/>
          <p:cNvSpPr>
            <a:spLocks noGrp="1" noChangeArrowheads="1"/>
          </p:cNvSpPr>
          <p:nvPr>
            <p:ph sz="quarter" idx="13"/>
          </p:nvPr>
        </p:nvSpPr>
        <p:spPr>
          <a:xfrm>
            <a:off x="1173163" y="1143000"/>
            <a:ext cx="7772400" cy="5486400"/>
          </a:xfrm>
        </p:spPr>
        <p:txBody>
          <a:bodyPr/>
          <a:lstStyle/>
          <a:p>
            <a:pPr marL="0" indent="342900">
              <a:buFont typeface="Wingdings" pitchFamily="2" charset="2"/>
              <a:buNone/>
            </a:pPr>
            <a:r>
              <a:rPr lang="en-US" sz="2800" b="1"/>
              <a:t>(1 Corinthians 15:10), </a:t>
            </a:r>
            <a:r>
              <a:rPr lang="en-US" sz="2800" b="1">
                <a:latin typeface="Times New Roman"/>
              </a:rPr>
              <a:t>“</a:t>
            </a:r>
            <a:r>
              <a:rPr lang="en-US" sz="2800" b="1"/>
              <a:t>But by the grace of God I am what I am, and His grace toward me was not in vain; but I labored more abundantly than they all, yet not I, but the grace of God which was with me.</a:t>
            </a:r>
            <a:r>
              <a:rPr lang="en-US" sz="2800" b="1">
                <a:latin typeface="Times New Roman"/>
              </a:rPr>
              <a:t>”</a:t>
            </a:r>
            <a:endParaRPr lang="en-US" sz="2800" b="1"/>
          </a:p>
          <a:p>
            <a:pPr marL="0" indent="342900">
              <a:buFont typeface="Wingdings" pitchFamily="2" charset="2"/>
              <a:buNone/>
            </a:pPr>
            <a:endParaRPr lang="en-US" sz="2800" b="1"/>
          </a:p>
          <a:p>
            <a:pPr marL="0" indent="342900">
              <a:buFont typeface="Wingdings" pitchFamily="2" charset="2"/>
              <a:buNone/>
            </a:pPr>
            <a:r>
              <a:rPr lang="en-US" sz="2800" b="1"/>
              <a:t>(1 Corinthians 15:58), </a:t>
            </a:r>
            <a:r>
              <a:rPr lang="en-US" sz="2800" b="1">
                <a:latin typeface="Times New Roman"/>
              </a:rPr>
              <a:t>“</a:t>
            </a:r>
            <a:r>
              <a:rPr lang="en-US" sz="2800" b="1"/>
              <a:t>Therefore, my beloved brethren, be steadfast, immovable, always abounding in the work of the Lord, knowing that your labor is not in vain in the Lord.</a:t>
            </a:r>
            <a:r>
              <a:rPr lang="en-US" sz="2800" b="1">
                <a:latin typeface="Times New Roman"/>
              </a:rPr>
              <a:t>”</a:t>
            </a:r>
            <a:endParaRPr lang="en-US" sz="2800" b="1"/>
          </a:p>
        </p:txBody>
      </p:sp>
      <p:sp>
        <p:nvSpPr>
          <p:cNvPr id="38916" name="Line 4"/>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4000">
              <a:schemeClr val="bg1"/>
            </a:gs>
            <a:gs pos="17000">
              <a:srgbClr val="990000"/>
            </a:gs>
            <a:gs pos="31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Away From…</a:t>
            </a:r>
            <a:endParaRPr lang="en-US" dirty="0"/>
          </a:p>
        </p:txBody>
      </p:sp>
      <p:sp>
        <p:nvSpPr>
          <p:cNvPr id="3" name="Content Placeholder 2"/>
          <p:cNvSpPr>
            <a:spLocks noGrp="1"/>
          </p:cNvSpPr>
          <p:nvPr>
            <p:ph sz="quarter" idx="13"/>
          </p:nvPr>
        </p:nvSpPr>
        <p:spPr/>
        <p:txBody>
          <a:bodyPr/>
          <a:lstStyle/>
          <a:p>
            <a:r>
              <a:rPr lang="en-US" dirty="0" smtClean="0"/>
              <a:t>What is the least or minimum I have to do to be saved?</a:t>
            </a:r>
          </a:p>
          <a:p>
            <a:r>
              <a:rPr lang="en-US" dirty="0" smtClean="0"/>
              <a:t>Are midweek services essential?</a:t>
            </a:r>
          </a:p>
          <a:p>
            <a:r>
              <a:rPr lang="en-US" dirty="0" smtClean="0"/>
              <a:t>How little do I have to give?</a:t>
            </a:r>
          </a:p>
          <a:p>
            <a:r>
              <a:rPr lang="en-US" dirty="0" smtClean="0"/>
              <a:t>Leaving Bible at the building</a:t>
            </a:r>
          </a:p>
          <a:p>
            <a:r>
              <a:rPr lang="en-US" dirty="0" smtClean="0"/>
              <a:t>Church-hopping</a:t>
            </a:r>
          </a:p>
          <a:p>
            <a:r>
              <a:rPr lang="en-US" dirty="0"/>
              <a:t>S</a:t>
            </a:r>
            <a:r>
              <a:rPr lang="en-US" dirty="0" smtClean="0"/>
              <a:t>cheduling worship around other things</a:t>
            </a:r>
          </a:p>
          <a:p>
            <a:pPr lvl="1"/>
            <a:r>
              <a:rPr lang="en-US" dirty="0" smtClean="0"/>
              <a:t>Should schedule other things to not conflict with worship</a:t>
            </a:r>
          </a:p>
          <a:p>
            <a:r>
              <a:rPr lang="en-US" dirty="0" smtClean="0"/>
              <a:t>Super bowl over services</a:t>
            </a:r>
          </a:p>
        </p:txBody>
      </p:sp>
    </p:spTree>
    <p:extLst>
      <p:ext uri="{BB962C8B-B14F-4D97-AF65-F5344CB8AC3E}">
        <p14:creationId xmlns:p14="http://schemas.microsoft.com/office/powerpoint/2010/main" val="5693406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4800600"/>
            <a:ext cx="6400800" cy="1752600"/>
          </a:xfrm>
        </p:spPr>
        <p:txBody>
          <a:bodyPr>
            <a:normAutofit/>
          </a:bodyPr>
          <a:lstStyle/>
          <a:p>
            <a:r>
              <a:rPr lang="en-US" sz="2400" dirty="0"/>
              <a:t>“Not that I have already attained, or am already perfected; but I press on, that I may lay hold of that for which Christ Jesus has also laid hold of </a:t>
            </a:r>
            <a:r>
              <a:rPr lang="en-US" sz="2400" dirty="0" smtClean="0"/>
              <a:t>me” </a:t>
            </a:r>
            <a:br>
              <a:rPr lang="en-US" sz="2400" dirty="0" smtClean="0"/>
            </a:br>
            <a:r>
              <a:rPr lang="en-US" sz="2400" dirty="0" smtClean="0"/>
              <a:t>(Phil. 3:12)</a:t>
            </a:r>
            <a:endParaRPr lang="en-US" sz="2400" dirty="0"/>
          </a:p>
        </p:txBody>
      </p:sp>
      <p:sp>
        <p:nvSpPr>
          <p:cNvPr id="4" name="Title 3"/>
          <p:cNvSpPr>
            <a:spLocks noGrp="1"/>
          </p:cNvSpPr>
          <p:nvPr>
            <p:ph type="ctrTitle"/>
          </p:nvPr>
        </p:nvSpPr>
        <p:spPr>
          <a:xfrm>
            <a:off x="609600" y="685800"/>
            <a:ext cx="7772400" cy="1470025"/>
          </a:xfrm>
        </p:spPr>
        <p:txBody>
          <a:bodyPr/>
          <a:lstStyle/>
          <a:p>
            <a:r>
              <a:rPr lang="en-US" dirty="0" smtClean="0"/>
              <a:t>NOW THAT YOU ARE A CHRISTIAN</a:t>
            </a:r>
            <a:endParaRPr lang="en-US" dirty="0"/>
          </a:p>
        </p:txBody>
      </p:sp>
      <p:sp>
        <p:nvSpPr>
          <p:cNvPr id="6" name="Rectangle 5"/>
          <p:cNvSpPr/>
          <p:nvPr/>
        </p:nvSpPr>
        <p:spPr>
          <a:xfrm>
            <a:off x="1752600" y="2967335"/>
            <a:ext cx="5410200" cy="923330"/>
          </a:xfrm>
          <a:prstGeom prst="rect">
            <a:avLst/>
          </a:prstGeom>
          <a:noFill/>
        </p:spPr>
        <p:txBody>
          <a:bodyPr wrap="none" lIns="91440" tIns="45720" rIns="91440" bIns="45720">
            <a:prstTxWarp prst="textPlain">
              <a:avLst/>
            </a:prstTxWarp>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PRESS ON!</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0907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73163" y="152400"/>
            <a:ext cx="7772400" cy="685800"/>
          </a:xfrm>
        </p:spPr>
        <p:txBody>
          <a:bodyPr/>
          <a:lstStyle/>
          <a:p>
            <a:r>
              <a:rPr lang="en-US">
                <a:latin typeface="Bernard MT Condensed" pitchFamily="18" charset="0"/>
              </a:rPr>
              <a:t>Continue Steadfastly</a:t>
            </a:r>
          </a:p>
        </p:txBody>
      </p:sp>
      <p:sp>
        <p:nvSpPr>
          <p:cNvPr id="25603" name="Rectangle 3"/>
          <p:cNvSpPr>
            <a:spLocks noGrp="1" noChangeArrowheads="1"/>
          </p:cNvSpPr>
          <p:nvPr>
            <p:ph sz="quarter" idx="13"/>
          </p:nvPr>
        </p:nvSpPr>
        <p:spPr>
          <a:xfrm>
            <a:off x="1173163" y="1143000"/>
            <a:ext cx="7772400" cy="5486400"/>
          </a:xfrm>
        </p:spPr>
        <p:txBody>
          <a:bodyPr/>
          <a:lstStyle/>
          <a:p>
            <a:pPr marL="0" indent="342900">
              <a:buFont typeface="Wingdings" pitchFamily="2" charset="2"/>
              <a:buNone/>
            </a:pPr>
            <a:r>
              <a:rPr lang="en-US" b="1" dirty="0"/>
              <a:t>(Acts 2:42), </a:t>
            </a:r>
            <a:r>
              <a:rPr lang="en-US" b="1" dirty="0">
                <a:latin typeface="Times New Roman"/>
              </a:rPr>
              <a:t>“</a:t>
            </a:r>
            <a:r>
              <a:rPr lang="en-US" b="1" dirty="0"/>
              <a:t>And they continued steadfastly in the apostles' doctrine and fellowship, in the breaking of bread, and in prayers.</a:t>
            </a:r>
            <a:r>
              <a:rPr lang="en-US" b="1" dirty="0">
                <a:latin typeface="Times New Roman"/>
              </a:rPr>
              <a:t>”</a:t>
            </a:r>
            <a:endParaRPr lang="en-US" b="1" dirty="0"/>
          </a:p>
          <a:p>
            <a:pPr marL="0" indent="342900">
              <a:buFont typeface="Wingdings" pitchFamily="2" charset="2"/>
              <a:buNone/>
            </a:pPr>
            <a:endParaRPr lang="en-US" b="1" dirty="0"/>
          </a:p>
          <a:p>
            <a:pPr marL="0" indent="342900">
              <a:buFont typeface="Wingdings" pitchFamily="2" charset="2"/>
              <a:buNone/>
            </a:pPr>
            <a:r>
              <a:rPr lang="en-US" b="1" dirty="0"/>
              <a:t>(Acts 11:23), </a:t>
            </a:r>
            <a:r>
              <a:rPr lang="en-US" b="1" dirty="0">
                <a:latin typeface="Times New Roman"/>
              </a:rPr>
              <a:t>“</a:t>
            </a:r>
            <a:r>
              <a:rPr lang="en-US" b="1" dirty="0"/>
              <a:t>When he came and had seen the grace of God, he was glad, and encouraged them all that with purpose of heart they should continue with the Lord.</a:t>
            </a:r>
            <a:r>
              <a:rPr lang="en-US" b="1" dirty="0">
                <a:latin typeface="Times New Roman"/>
              </a:rPr>
              <a:t>”</a:t>
            </a:r>
            <a:endParaRPr lang="en-US" b="1" dirty="0"/>
          </a:p>
        </p:txBody>
      </p:sp>
      <p:sp>
        <p:nvSpPr>
          <p:cNvPr id="25604" name="Line 4"/>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1173163" y="152400"/>
            <a:ext cx="7772400" cy="685800"/>
          </a:xfrm>
        </p:spPr>
        <p:txBody>
          <a:bodyPr/>
          <a:lstStyle/>
          <a:p>
            <a:r>
              <a:rPr lang="en-US">
                <a:latin typeface="Bernard MT Condensed" pitchFamily="18" charset="0"/>
              </a:rPr>
              <a:t>Live No Longer for Yourself</a:t>
            </a:r>
          </a:p>
        </p:txBody>
      </p:sp>
      <p:sp>
        <p:nvSpPr>
          <p:cNvPr id="26627" name="Rectangle 1027"/>
          <p:cNvSpPr>
            <a:spLocks noGrp="1" noChangeArrowheads="1"/>
          </p:cNvSpPr>
          <p:nvPr>
            <p:ph sz="quarter" idx="13"/>
          </p:nvPr>
        </p:nvSpPr>
        <p:spPr>
          <a:xfrm>
            <a:off x="1173163" y="1143000"/>
            <a:ext cx="7772400" cy="5486400"/>
          </a:xfrm>
        </p:spPr>
        <p:txBody>
          <a:bodyPr/>
          <a:lstStyle/>
          <a:p>
            <a:pPr marL="0" indent="342900">
              <a:buFont typeface="Wingdings" pitchFamily="2" charset="2"/>
              <a:buNone/>
            </a:pPr>
            <a:r>
              <a:rPr lang="en-US" b="1"/>
              <a:t>(2 Corinthians 5:14-15), </a:t>
            </a:r>
            <a:r>
              <a:rPr lang="en-US" b="1">
                <a:latin typeface="Times New Roman"/>
              </a:rPr>
              <a:t>“</a:t>
            </a:r>
            <a:r>
              <a:rPr lang="en-US" b="1"/>
              <a:t>For the love of Christ compels us, because we judge thus: that if One died for all, then all died; {15} and He died for all, that those who live should live no longer for themselves, </a:t>
            </a:r>
            <a:r>
              <a:rPr lang="en-US" b="1" u="sng"/>
              <a:t>but for Him who died for them</a:t>
            </a:r>
            <a:r>
              <a:rPr lang="en-US" b="1"/>
              <a:t> and rose again.</a:t>
            </a:r>
            <a:r>
              <a:rPr lang="en-US" b="1">
                <a:latin typeface="Times New Roman"/>
              </a:rPr>
              <a:t>”</a:t>
            </a:r>
            <a:endParaRPr lang="en-US" b="1"/>
          </a:p>
        </p:txBody>
      </p:sp>
      <p:sp>
        <p:nvSpPr>
          <p:cNvPr id="26628" name="Line 1028"/>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6630" name="Picture 1030" descr="C:\Users\Steven\AppData\Local\Microsoft\Windows\Temporary Internet Files\Content.IE5\PEKNSVN8\MP9004309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9279" y="2971800"/>
            <a:ext cx="3580417" cy="2386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73163" y="152400"/>
            <a:ext cx="7772400" cy="685800"/>
          </a:xfrm>
        </p:spPr>
        <p:txBody>
          <a:bodyPr/>
          <a:lstStyle/>
          <a:p>
            <a:r>
              <a:rPr lang="en-US">
                <a:latin typeface="Bernard MT Condensed" pitchFamily="18" charset="0"/>
              </a:rPr>
              <a:t>Put Christ Before All Others</a:t>
            </a:r>
          </a:p>
        </p:txBody>
      </p:sp>
      <p:sp>
        <p:nvSpPr>
          <p:cNvPr id="27651" name="Rectangle 3"/>
          <p:cNvSpPr>
            <a:spLocks noGrp="1" noChangeArrowheads="1"/>
          </p:cNvSpPr>
          <p:nvPr>
            <p:ph sz="quarter" idx="13"/>
          </p:nvPr>
        </p:nvSpPr>
        <p:spPr>
          <a:xfrm>
            <a:off x="1173163" y="1066800"/>
            <a:ext cx="7772400" cy="5562600"/>
          </a:xfrm>
        </p:spPr>
        <p:txBody>
          <a:bodyPr/>
          <a:lstStyle/>
          <a:p>
            <a:pPr marL="0" indent="342900">
              <a:lnSpc>
                <a:spcPct val="80000"/>
              </a:lnSpc>
              <a:buFont typeface="Wingdings" pitchFamily="2" charset="2"/>
              <a:buNone/>
            </a:pPr>
            <a:r>
              <a:rPr lang="en-US" sz="2800" b="1"/>
              <a:t>Matt.10:34-39 </a:t>
            </a:r>
            <a:r>
              <a:rPr lang="en-US" sz="2800" b="1">
                <a:latin typeface="Times New Roman"/>
              </a:rPr>
              <a:t>“</a:t>
            </a:r>
            <a:r>
              <a:rPr lang="en-US" sz="2800" b="1"/>
              <a:t>Do not think that I came to bring peace on earth. I did not come to bring peace but a sword. {35} For I have come to </a:t>
            </a:r>
            <a:r>
              <a:rPr lang="en-US" sz="2800" b="1">
                <a:latin typeface="Times New Roman"/>
              </a:rPr>
              <a:t>‘</a:t>
            </a:r>
            <a:r>
              <a:rPr lang="en-US" sz="2800" b="1"/>
              <a:t>set a man against his father, a daughter against her mother, and a daughter-in-law against her mother-in-law</a:t>
            </a:r>
            <a:r>
              <a:rPr lang="en-US" sz="2800" b="1">
                <a:latin typeface="Times New Roman"/>
              </a:rPr>
              <a:t>’</a:t>
            </a:r>
            <a:r>
              <a:rPr lang="en-US" sz="2800" b="1"/>
              <a:t>; {36} and </a:t>
            </a:r>
            <a:r>
              <a:rPr lang="en-US" sz="2800" b="1">
                <a:latin typeface="Times New Roman"/>
              </a:rPr>
              <a:t>‘</a:t>
            </a:r>
            <a:r>
              <a:rPr lang="en-US" sz="2800" b="1"/>
              <a:t>a man's enemies will be those of his own household.</a:t>
            </a:r>
            <a:r>
              <a:rPr lang="en-US" sz="2800" b="1">
                <a:latin typeface="Times New Roman"/>
              </a:rPr>
              <a:t>’</a:t>
            </a:r>
            <a:r>
              <a:rPr lang="en-US" sz="2800" b="1"/>
              <a:t> {37} </a:t>
            </a:r>
            <a:r>
              <a:rPr lang="en-US" sz="2800" b="1" u="sng"/>
              <a:t>He who loves father or mother more than Me is not worthy of Me</a:t>
            </a:r>
            <a:r>
              <a:rPr lang="en-US" sz="2800" b="1"/>
              <a:t>. </a:t>
            </a:r>
            <a:r>
              <a:rPr lang="en-US" sz="2800" b="1" u="sng"/>
              <a:t>And he who loves son or daughter more than Me is not worthy of Me</a:t>
            </a:r>
            <a:r>
              <a:rPr lang="en-US" sz="2800" b="1"/>
              <a:t>. {38} And he who does not take his cross and follow after Me is not worthy of Me. {39} He who finds his life will lose it, and he who loses his life for My sake will find it.</a:t>
            </a:r>
            <a:r>
              <a:rPr lang="en-US" sz="2800" b="1">
                <a:latin typeface="Times New Roman"/>
              </a:rPr>
              <a:t>”</a:t>
            </a:r>
            <a:endParaRPr lang="en-US" sz="2800" b="1"/>
          </a:p>
        </p:txBody>
      </p:sp>
      <p:sp>
        <p:nvSpPr>
          <p:cNvPr id="27652" name="Line 4"/>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3163" y="152400"/>
            <a:ext cx="7772400" cy="685800"/>
          </a:xfrm>
        </p:spPr>
        <p:txBody>
          <a:bodyPr/>
          <a:lstStyle/>
          <a:p>
            <a:r>
              <a:rPr lang="en-US" dirty="0" smtClean="0">
                <a:latin typeface="Bernard MT Condensed" pitchFamily="18" charset="0"/>
              </a:rPr>
              <a:t>Now’s the time to Walk </a:t>
            </a:r>
            <a:r>
              <a:rPr lang="en-US" dirty="0">
                <a:latin typeface="Bernard MT Condensed" pitchFamily="18" charset="0"/>
              </a:rPr>
              <a:t>in “Newness of Life”</a:t>
            </a:r>
          </a:p>
        </p:txBody>
      </p:sp>
      <p:sp>
        <p:nvSpPr>
          <p:cNvPr id="28675" name="Rectangle 3"/>
          <p:cNvSpPr>
            <a:spLocks noGrp="1" noChangeArrowheads="1"/>
          </p:cNvSpPr>
          <p:nvPr>
            <p:ph sz="quarter" idx="13"/>
          </p:nvPr>
        </p:nvSpPr>
        <p:spPr>
          <a:xfrm>
            <a:off x="1173163" y="1143000"/>
            <a:ext cx="3894137" cy="5486400"/>
          </a:xfrm>
        </p:spPr>
        <p:txBody>
          <a:bodyPr>
            <a:normAutofit/>
          </a:bodyPr>
          <a:lstStyle/>
          <a:p>
            <a:pPr marL="0" indent="342900">
              <a:buFont typeface="Wingdings" pitchFamily="2" charset="2"/>
              <a:buNone/>
            </a:pPr>
            <a:r>
              <a:rPr lang="en-US" sz="2800" b="1" dirty="0"/>
              <a:t>(Romans 6:4), </a:t>
            </a:r>
            <a:r>
              <a:rPr lang="en-US" sz="2800" b="1" dirty="0">
                <a:latin typeface="Times New Roman"/>
              </a:rPr>
              <a:t>“</a:t>
            </a:r>
            <a:r>
              <a:rPr lang="en-US" sz="2800" b="1" dirty="0"/>
              <a:t>Therefore we were buried with Him through baptism into death, that just as Christ was raised from the dead by the glory of the Father, even so we also should walk in newness of life.</a:t>
            </a:r>
            <a:r>
              <a:rPr lang="en-US" sz="2800" b="1" dirty="0">
                <a:latin typeface="Times New Roman"/>
              </a:rPr>
              <a:t>”</a:t>
            </a:r>
            <a:endParaRPr lang="en-US" sz="2800" b="1" dirty="0"/>
          </a:p>
        </p:txBody>
      </p:sp>
      <p:sp>
        <p:nvSpPr>
          <p:cNvPr id="28676" name="Line 4"/>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8677" name="Picture 5" descr="C:\Users\Steven\AppData\Local\Microsoft\Windows\Temporary Internet Files\Content.IE5\7HY9IQA9\MP900438955[1].jpg"/>
          <p:cNvPicPr>
            <a:picLocks noChangeAspect="1" noChangeArrowheads="1"/>
          </p:cNvPicPr>
          <p:nvPr/>
        </p:nvPicPr>
        <p:blipFill rotWithShape="1">
          <a:blip r:embed="rId2">
            <a:extLst>
              <a:ext uri="{28A0092B-C50C-407E-A947-70E740481C1C}">
                <a14:useLocalDpi xmlns:a14="http://schemas.microsoft.com/office/drawing/2010/main" val="0"/>
              </a:ext>
            </a:extLst>
          </a:blip>
          <a:srcRect t="24561"/>
          <a:stretch/>
        </p:blipFill>
        <p:spPr bwMode="auto">
          <a:xfrm>
            <a:off x="5257800" y="1524000"/>
            <a:ext cx="3041650" cy="3446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73163" y="152400"/>
            <a:ext cx="7772400" cy="685800"/>
          </a:xfrm>
        </p:spPr>
        <p:txBody>
          <a:bodyPr/>
          <a:lstStyle/>
          <a:p>
            <a:r>
              <a:rPr lang="en-US">
                <a:latin typeface="Bernard MT Condensed" pitchFamily="18" charset="0"/>
              </a:rPr>
              <a:t>Be Dead to Sin, But Alive to God</a:t>
            </a:r>
          </a:p>
        </p:txBody>
      </p:sp>
      <p:sp>
        <p:nvSpPr>
          <p:cNvPr id="29699" name="Rectangle 3"/>
          <p:cNvSpPr>
            <a:spLocks noGrp="1" noChangeArrowheads="1"/>
          </p:cNvSpPr>
          <p:nvPr>
            <p:ph sz="quarter" idx="13"/>
          </p:nvPr>
        </p:nvSpPr>
        <p:spPr>
          <a:xfrm>
            <a:off x="1173163" y="1143000"/>
            <a:ext cx="7772400" cy="5486400"/>
          </a:xfrm>
        </p:spPr>
        <p:txBody>
          <a:bodyPr>
            <a:normAutofit/>
          </a:bodyPr>
          <a:lstStyle/>
          <a:p>
            <a:pPr marL="0" indent="342900">
              <a:buFont typeface="Wingdings" pitchFamily="2" charset="2"/>
              <a:buNone/>
            </a:pPr>
            <a:r>
              <a:rPr lang="en-US" sz="2800" b="1" dirty="0"/>
              <a:t>(Romans 6:11), </a:t>
            </a:r>
            <a:r>
              <a:rPr lang="en-US" sz="2800" b="1" dirty="0">
                <a:latin typeface="Times New Roman"/>
              </a:rPr>
              <a:t>“</a:t>
            </a:r>
            <a:r>
              <a:rPr lang="en-US" sz="2800" b="1" dirty="0"/>
              <a:t>Likewise you also, reckon yourselves to be dead indeed to sin, but alive to God in Christ Jesus our Lord.</a:t>
            </a:r>
            <a:r>
              <a:rPr lang="en-US" sz="2800" b="1" dirty="0">
                <a:latin typeface="Times New Roman"/>
              </a:rPr>
              <a:t>”</a:t>
            </a:r>
            <a:endParaRPr lang="en-US" sz="2800" b="1" dirty="0"/>
          </a:p>
        </p:txBody>
      </p:sp>
      <p:sp>
        <p:nvSpPr>
          <p:cNvPr id="29700" name="Line 4"/>
          <p:cNvSpPr>
            <a:spLocks noChangeShapeType="1"/>
          </p:cNvSpPr>
          <p:nvPr/>
        </p:nvSpPr>
        <p:spPr bwMode="auto">
          <a:xfrm>
            <a:off x="1295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9702" name="Picture 6" descr="C:\Users\Steven\AppData\Local\Microsoft\Windows\Temporary Internet Files\Content.IE5\7HY9IQA9\MP900447425[1].jpg"/>
          <p:cNvPicPr>
            <a:picLocks noChangeAspect="1" noChangeArrowheads="1"/>
          </p:cNvPicPr>
          <p:nvPr/>
        </p:nvPicPr>
        <p:blipFill rotWithShape="1">
          <a:blip r:embed="rId2">
            <a:extLst>
              <a:ext uri="{28A0092B-C50C-407E-A947-70E740481C1C}">
                <a14:useLocalDpi xmlns:a14="http://schemas.microsoft.com/office/drawing/2010/main" val="0"/>
              </a:ext>
            </a:extLst>
          </a:blip>
          <a:srcRect l="42591" t="35415"/>
          <a:stretch/>
        </p:blipFill>
        <p:spPr bwMode="auto">
          <a:xfrm>
            <a:off x="1295400" y="2797884"/>
            <a:ext cx="2743200" cy="3100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703" name="Picture 7" descr="C:\Users\Steven\AppData\Local\Microsoft\Windows\Temporary Internet Files\Content.IE5\F7D12TBA\MP9102210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940" y="2743199"/>
            <a:ext cx="3360387" cy="3124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987967" y="4800600"/>
            <a:ext cx="13580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6108504" y="4800600"/>
            <a:ext cx="178125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GOD</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152400"/>
            <a:ext cx="7878763" cy="1295400"/>
          </a:xfrm>
        </p:spPr>
        <p:txBody>
          <a:bodyPr/>
          <a:lstStyle/>
          <a:p>
            <a:r>
              <a:rPr lang="en-US">
                <a:latin typeface="Bernard MT Condensed" pitchFamily="18" charset="0"/>
              </a:rPr>
              <a:t>Have A Totally Different</a:t>
            </a:r>
            <a:br>
              <a:rPr lang="en-US">
                <a:latin typeface="Bernard MT Condensed" pitchFamily="18" charset="0"/>
              </a:rPr>
            </a:br>
            <a:r>
              <a:rPr lang="en-US">
                <a:latin typeface="Bernard MT Condensed" pitchFamily="18" charset="0"/>
              </a:rPr>
              <a:t>Set of Priorities</a:t>
            </a:r>
          </a:p>
        </p:txBody>
      </p:sp>
      <p:sp>
        <p:nvSpPr>
          <p:cNvPr id="31747" name="Rectangle 3"/>
          <p:cNvSpPr>
            <a:spLocks noGrp="1" noChangeArrowheads="1"/>
          </p:cNvSpPr>
          <p:nvPr>
            <p:ph sz="quarter" idx="13"/>
          </p:nvPr>
        </p:nvSpPr>
        <p:spPr>
          <a:xfrm>
            <a:off x="1173163" y="2667000"/>
            <a:ext cx="7772400" cy="3962400"/>
          </a:xfrm>
        </p:spPr>
        <p:txBody>
          <a:bodyPr/>
          <a:lstStyle/>
          <a:p>
            <a:pPr marL="0" indent="342900">
              <a:buFont typeface="Wingdings" pitchFamily="2" charset="2"/>
              <a:buNone/>
            </a:pPr>
            <a:r>
              <a:rPr lang="en-US" b="1"/>
              <a:t>(Colossians 3:1-2), </a:t>
            </a:r>
            <a:r>
              <a:rPr lang="en-US" b="1">
                <a:latin typeface="Times New Roman"/>
              </a:rPr>
              <a:t>“</a:t>
            </a:r>
            <a:r>
              <a:rPr lang="en-US" b="1"/>
              <a:t>If then you were raised with Christ, seek those things which are above, where Christ is, sitting at the right hand of God. {2} Set your mind on things above, not on things on the earth.</a:t>
            </a:r>
            <a:r>
              <a:rPr lang="en-US" b="1">
                <a:latin typeface="Times New Roman"/>
              </a:rPr>
              <a:t>”</a:t>
            </a:r>
            <a:endParaRPr lang="en-US" b="1"/>
          </a:p>
        </p:txBody>
      </p:sp>
      <p:sp>
        <p:nvSpPr>
          <p:cNvPr id="31748" name="Line 4"/>
          <p:cNvSpPr>
            <a:spLocks noChangeShapeType="1"/>
          </p:cNvSpPr>
          <p:nvPr/>
        </p:nvSpPr>
        <p:spPr bwMode="auto">
          <a:xfrm>
            <a:off x="1219200" y="15240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49" name="Line 5"/>
          <p:cNvSpPr>
            <a:spLocks noChangeShapeType="1"/>
          </p:cNvSpPr>
          <p:nvPr/>
        </p:nvSpPr>
        <p:spPr bwMode="auto">
          <a:xfrm>
            <a:off x="1219200" y="2362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0" name="Text Box 6"/>
          <p:cNvSpPr txBox="1">
            <a:spLocks noChangeArrowheads="1"/>
          </p:cNvSpPr>
          <p:nvPr/>
        </p:nvSpPr>
        <p:spPr bwMode="auto">
          <a:xfrm>
            <a:off x="1203325" y="1641475"/>
            <a:ext cx="763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i="1" dirty="0">
                <a:solidFill>
                  <a:schemeClr val="tx2">
                    <a:lumMod val="60000"/>
                    <a:lumOff val="40000"/>
                  </a:schemeClr>
                </a:solidFill>
              </a:rPr>
              <a:t>Seeking the Things Above</a:t>
            </a:r>
          </a:p>
        </p:txBody>
      </p:sp>
      <p:sp>
        <p:nvSpPr>
          <p:cNvPr id="2" name="TextBox 1"/>
          <p:cNvSpPr txBox="1"/>
          <p:nvPr/>
        </p:nvSpPr>
        <p:spPr>
          <a:xfrm>
            <a:off x="609600" y="76200"/>
            <a:ext cx="2029723" cy="461665"/>
          </a:xfrm>
          <a:prstGeom prst="rect">
            <a:avLst/>
          </a:prstGeom>
          <a:noFill/>
        </p:spPr>
        <p:txBody>
          <a:bodyPr wrap="none" rtlCol="0">
            <a:spAutoFit/>
          </a:bodyPr>
          <a:lstStyle/>
          <a:p>
            <a:r>
              <a:rPr lang="en-US" i="1" dirty="0" smtClean="0"/>
              <a:t>Alive In God…</a:t>
            </a:r>
            <a:endParaRPr lang="en-US"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152400"/>
            <a:ext cx="7878763" cy="1295400"/>
          </a:xfrm>
        </p:spPr>
        <p:txBody>
          <a:bodyPr/>
          <a:lstStyle/>
          <a:p>
            <a:r>
              <a:rPr lang="en-US">
                <a:latin typeface="Bernard MT Condensed" pitchFamily="18" charset="0"/>
              </a:rPr>
              <a:t>Have A Totally Different</a:t>
            </a:r>
            <a:br>
              <a:rPr lang="en-US">
                <a:latin typeface="Bernard MT Condensed" pitchFamily="18" charset="0"/>
              </a:rPr>
            </a:br>
            <a:r>
              <a:rPr lang="en-US">
                <a:latin typeface="Bernard MT Condensed" pitchFamily="18" charset="0"/>
              </a:rPr>
              <a:t>Set of Priorities</a:t>
            </a:r>
          </a:p>
        </p:txBody>
      </p:sp>
      <p:sp>
        <p:nvSpPr>
          <p:cNvPr id="32771" name="Rectangle 3"/>
          <p:cNvSpPr>
            <a:spLocks noGrp="1" noChangeArrowheads="1"/>
          </p:cNvSpPr>
          <p:nvPr>
            <p:ph sz="quarter" idx="13"/>
          </p:nvPr>
        </p:nvSpPr>
        <p:spPr>
          <a:xfrm>
            <a:off x="1173163" y="2452688"/>
            <a:ext cx="7772400" cy="4405312"/>
          </a:xfrm>
        </p:spPr>
        <p:txBody>
          <a:bodyPr/>
          <a:lstStyle/>
          <a:p>
            <a:pPr marL="0" indent="342900">
              <a:lnSpc>
                <a:spcPct val="80000"/>
              </a:lnSpc>
              <a:buFont typeface="Wingdings" pitchFamily="2" charset="2"/>
              <a:buNone/>
            </a:pPr>
            <a:r>
              <a:rPr lang="en-US" sz="2800" b="1"/>
              <a:t>(Colossians 3:12-15), </a:t>
            </a:r>
            <a:r>
              <a:rPr lang="en-US" sz="2800" b="1">
                <a:latin typeface="Times New Roman"/>
              </a:rPr>
              <a:t>“</a:t>
            </a:r>
            <a:r>
              <a:rPr lang="en-US" sz="2800" b="1"/>
              <a:t>Therefore, as the elect of God, holy and beloved, put on tender mercies, kindness, humility, meekness, longsuffering; {13} bearing with one another, and forgiving one another, if anyone has a complaint against another; even as Christ forgave you, so you also must do. {14} But above all these things put on love, which is the bond of perfection. {15} And let the peace of God rule in your hearts, to which also you were called in one body; and be thankful.</a:t>
            </a:r>
            <a:r>
              <a:rPr lang="en-US" sz="2800" b="1">
                <a:latin typeface="Times New Roman"/>
              </a:rPr>
              <a:t>”</a:t>
            </a:r>
            <a:endParaRPr lang="en-US" sz="2800" b="1"/>
          </a:p>
        </p:txBody>
      </p:sp>
      <p:sp>
        <p:nvSpPr>
          <p:cNvPr id="32772" name="Line 4"/>
          <p:cNvSpPr>
            <a:spLocks noChangeShapeType="1"/>
          </p:cNvSpPr>
          <p:nvPr/>
        </p:nvSpPr>
        <p:spPr bwMode="auto">
          <a:xfrm>
            <a:off x="1219200" y="15240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73" name="Line 5"/>
          <p:cNvSpPr>
            <a:spLocks noChangeShapeType="1"/>
          </p:cNvSpPr>
          <p:nvPr/>
        </p:nvSpPr>
        <p:spPr bwMode="auto">
          <a:xfrm>
            <a:off x="1219200" y="2362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74" name="Text Box 6"/>
          <p:cNvSpPr txBox="1">
            <a:spLocks noChangeArrowheads="1"/>
          </p:cNvSpPr>
          <p:nvPr/>
        </p:nvSpPr>
        <p:spPr bwMode="auto">
          <a:xfrm>
            <a:off x="1203325" y="1641475"/>
            <a:ext cx="763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i="1" dirty="0">
                <a:solidFill>
                  <a:schemeClr val="tx2">
                    <a:lumMod val="60000"/>
                    <a:lumOff val="40000"/>
                  </a:schemeClr>
                </a:solidFill>
              </a:rPr>
              <a:t>Kindness, Humility, Meekness…</a:t>
            </a:r>
          </a:p>
        </p:txBody>
      </p:sp>
      <p:sp>
        <p:nvSpPr>
          <p:cNvPr id="9" name="TextBox 8"/>
          <p:cNvSpPr txBox="1"/>
          <p:nvPr/>
        </p:nvSpPr>
        <p:spPr>
          <a:xfrm>
            <a:off x="609600" y="76200"/>
            <a:ext cx="2029723" cy="461665"/>
          </a:xfrm>
          <a:prstGeom prst="rect">
            <a:avLst/>
          </a:prstGeom>
          <a:noFill/>
        </p:spPr>
        <p:txBody>
          <a:bodyPr wrap="none" rtlCol="0">
            <a:spAutoFit/>
          </a:bodyPr>
          <a:lstStyle/>
          <a:p>
            <a:r>
              <a:rPr lang="en-US" i="1" dirty="0" smtClean="0"/>
              <a:t>Alive In God…</a:t>
            </a:r>
            <a:endParaRPr lang="en-US" i="1" dirty="0"/>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152400"/>
            <a:ext cx="7878763" cy="1295400"/>
          </a:xfrm>
        </p:spPr>
        <p:txBody>
          <a:bodyPr/>
          <a:lstStyle/>
          <a:p>
            <a:r>
              <a:rPr lang="en-US">
                <a:latin typeface="Bernard MT Condensed" pitchFamily="18" charset="0"/>
              </a:rPr>
              <a:t>Have A Totally Different</a:t>
            </a:r>
            <a:br>
              <a:rPr lang="en-US">
                <a:latin typeface="Bernard MT Condensed" pitchFamily="18" charset="0"/>
              </a:rPr>
            </a:br>
            <a:r>
              <a:rPr lang="en-US">
                <a:latin typeface="Bernard MT Condensed" pitchFamily="18" charset="0"/>
              </a:rPr>
              <a:t>Set of Priorities</a:t>
            </a:r>
          </a:p>
        </p:txBody>
      </p:sp>
      <p:sp>
        <p:nvSpPr>
          <p:cNvPr id="33795" name="Rectangle 3"/>
          <p:cNvSpPr>
            <a:spLocks noGrp="1" noChangeArrowheads="1"/>
          </p:cNvSpPr>
          <p:nvPr>
            <p:ph sz="quarter" idx="13"/>
          </p:nvPr>
        </p:nvSpPr>
        <p:spPr>
          <a:xfrm>
            <a:off x="1173163" y="2667000"/>
            <a:ext cx="7772400" cy="3962400"/>
          </a:xfrm>
        </p:spPr>
        <p:txBody>
          <a:bodyPr/>
          <a:lstStyle/>
          <a:p>
            <a:pPr marL="0" indent="342900">
              <a:buFont typeface="Wingdings" pitchFamily="2" charset="2"/>
              <a:buNone/>
            </a:pPr>
            <a:r>
              <a:rPr lang="en-US" b="1"/>
              <a:t>(Colossians 3:9-10), </a:t>
            </a:r>
            <a:r>
              <a:rPr lang="en-US" b="1">
                <a:latin typeface="Times New Roman"/>
              </a:rPr>
              <a:t>“</a:t>
            </a:r>
            <a:r>
              <a:rPr lang="en-US" b="1"/>
              <a:t>Do not lie to one another, since you have put off the old man with his deeds, {10} and have put on the new man who is renewed in knowledge according to the image of Him who created him.</a:t>
            </a:r>
            <a:r>
              <a:rPr lang="en-US" b="1">
                <a:latin typeface="Times New Roman"/>
              </a:rPr>
              <a:t>”</a:t>
            </a:r>
            <a:endParaRPr lang="en-US" b="1"/>
          </a:p>
        </p:txBody>
      </p:sp>
      <p:sp>
        <p:nvSpPr>
          <p:cNvPr id="33796" name="Line 4"/>
          <p:cNvSpPr>
            <a:spLocks noChangeShapeType="1"/>
          </p:cNvSpPr>
          <p:nvPr/>
        </p:nvSpPr>
        <p:spPr bwMode="auto">
          <a:xfrm>
            <a:off x="1219200" y="15240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7" name="Line 5"/>
          <p:cNvSpPr>
            <a:spLocks noChangeShapeType="1"/>
          </p:cNvSpPr>
          <p:nvPr/>
        </p:nvSpPr>
        <p:spPr bwMode="auto">
          <a:xfrm>
            <a:off x="1219200" y="2362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8" name="Text Box 6"/>
          <p:cNvSpPr txBox="1">
            <a:spLocks noChangeArrowheads="1"/>
          </p:cNvSpPr>
          <p:nvPr/>
        </p:nvSpPr>
        <p:spPr bwMode="auto">
          <a:xfrm>
            <a:off x="1203325" y="1641475"/>
            <a:ext cx="763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i="1" dirty="0">
                <a:solidFill>
                  <a:schemeClr val="tx2">
                    <a:lumMod val="60000"/>
                    <a:lumOff val="40000"/>
                  </a:schemeClr>
                </a:solidFill>
              </a:rPr>
              <a:t>Conforming to Christ’s Image</a:t>
            </a:r>
          </a:p>
        </p:txBody>
      </p:sp>
      <p:sp>
        <p:nvSpPr>
          <p:cNvPr id="9" name="TextBox 8"/>
          <p:cNvSpPr txBox="1"/>
          <p:nvPr/>
        </p:nvSpPr>
        <p:spPr>
          <a:xfrm>
            <a:off x="609600" y="76200"/>
            <a:ext cx="2029723" cy="461665"/>
          </a:xfrm>
          <a:prstGeom prst="rect">
            <a:avLst/>
          </a:prstGeom>
          <a:noFill/>
        </p:spPr>
        <p:txBody>
          <a:bodyPr wrap="none" rtlCol="0">
            <a:spAutoFit/>
          </a:bodyPr>
          <a:lstStyle/>
          <a:p>
            <a:r>
              <a:rPr lang="en-US" i="1" dirty="0" smtClean="0"/>
              <a:t>Alive In God…</a:t>
            </a:r>
            <a:endParaRPr lang="en-US" i="1" dirty="0"/>
          </a:p>
        </p:txBody>
      </p:sp>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C6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679</TotalTime>
  <Words>2538</Words>
  <Application>Microsoft Office PowerPoint</Application>
  <PresentationFormat>On-screen Show (4:3)</PresentationFormat>
  <Paragraphs>129</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Bernard MT Condensed</vt:lpstr>
      <vt:lpstr>Calibri</vt:lpstr>
      <vt:lpstr>Arial Narrow</vt:lpstr>
      <vt:lpstr>Times New Roman</vt:lpstr>
      <vt:lpstr>Wingdings</vt:lpstr>
      <vt:lpstr>Horizon</vt:lpstr>
      <vt:lpstr>After Becoming a Christian…</vt:lpstr>
      <vt:lpstr>Continue Steadfastly</vt:lpstr>
      <vt:lpstr>Live No Longer for Yourself</vt:lpstr>
      <vt:lpstr>Put Christ Before All Others</vt:lpstr>
      <vt:lpstr>Now’s the time to Walk in “Newness of Life”</vt:lpstr>
      <vt:lpstr>Be Dead to Sin, But Alive to God</vt:lpstr>
      <vt:lpstr>Have A Totally Different Set of Priorities</vt:lpstr>
      <vt:lpstr>Have A Totally Different Set of Priorities</vt:lpstr>
      <vt:lpstr>Have A Totally Different Set of Priorities</vt:lpstr>
      <vt:lpstr>for the Unseen Things</vt:lpstr>
      <vt:lpstr>Spend Time With the Word of God; not the wickedness of men</vt:lpstr>
      <vt:lpstr>Do And Do Not, Christian!</vt:lpstr>
      <vt:lpstr>Do And Do Not, Christian!</vt:lpstr>
      <vt:lpstr>Make Worship an Absolute Priority</vt:lpstr>
      <vt:lpstr>Spend Much Time in Prayer</vt:lpstr>
      <vt:lpstr>Do As Much As You Possibly Can!</vt:lpstr>
      <vt:lpstr>Run Away From…</vt:lpstr>
      <vt:lpstr>NOW THAT YOU ARE A CHRISTIAN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Becoming a Christian…</dc:title>
  <dc:creator>Stan</dc:creator>
  <cp:lastModifiedBy>Steven J. Wallace</cp:lastModifiedBy>
  <cp:revision>35</cp:revision>
  <cp:lastPrinted>1601-01-01T00:00:00Z</cp:lastPrinted>
  <dcterms:created xsi:type="dcterms:W3CDTF">2004-05-30T20:41:25Z</dcterms:created>
  <dcterms:modified xsi:type="dcterms:W3CDTF">2010-12-13T00:52:46Z</dcterms:modified>
</cp:coreProperties>
</file>